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81" r:id="rId2"/>
    <p:sldId id="282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83" r:id="rId22"/>
    <p:sldId id="284" r:id="rId23"/>
    <p:sldId id="285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34"/>
    <p:restoredTop sz="94610"/>
  </p:normalViewPr>
  <p:slideViewPr>
    <p:cSldViewPr snapToGrid="0" snapToObjects="1">
      <p:cViewPr varScale="1">
        <p:scale>
          <a:sx n="127" d="100"/>
          <a:sy n="127" d="100"/>
        </p:scale>
        <p:origin x="184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685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89dc543835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g389dc54383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Title Slide">
  <p:cSld name="White Title Slide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389dc543835_0_273"/>
          <p:cNvSpPr/>
          <p:nvPr/>
        </p:nvSpPr>
        <p:spPr>
          <a:xfrm>
            <a:off x="0" y="4905056"/>
            <a:ext cx="339975" cy="238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g389dc543835_0_273"/>
          <p:cNvSpPr txBox="1">
            <a:spLocks noGrp="1"/>
          </p:cNvSpPr>
          <p:nvPr>
            <p:ph type="dt" idx="10"/>
          </p:nvPr>
        </p:nvSpPr>
        <p:spPr>
          <a:xfrm>
            <a:off x="2362496" y="4889197"/>
            <a:ext cx="2057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389dc543835_0_273"/>
          <p:cNvSpPr txBox="1">
            <a:spLocks noGrp="1"/>
          </p:cNvSpPr>
          <p:nvPr>
            <p:ph type="title"/>
          </p:nvPr>
        </p:nvSpPr>
        <p:spPr>
          <a:xfrm>
            <a:off x="663191" y="428729"/>
            <a:ext cx="7825500" cy="167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Geist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g389dc543835_0_2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60644" y="0"/>
            <a:ext cx="20478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g389dc543835_0_2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095" y="4931269"/>
            <a:ext cx="205740" cy="122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5998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ercel.com/docs/deployments" TargetMode="External"/><Relationship Id="rId2" Type="http://schemas.openxmlformats.org/officeDocument/2006/relationships/hyperlink" Target="https://www.serverless.com/framework/docs/providers/aws/guide/intro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89dc543835_0_2"/>
          <p:cNvSpPr txBox="1">
            <a:spLocks noGrp="1"/>
          </p:cNvSpPr>
          <p:nvPr>
            <p:ph type="dt" idx="10"/>
          </p:nvPr>
        </p:nvSpPr>
        <p:spPr>
          <a:xfrm>
            <a:off x="2347256" y="4714771"/>
            <a:ext cx="2057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r>
              <a:rPr lang="en-US" dirty="0"/>
              <a:t>April 14, 2026</a:t>
            </a:r>
            <a:endParaRPr dirty="0"/>
          </a:p>
        </p:txBody>
      </p:sp>
      <p:sp>
        <p:nvSpPr>
          <p:cNvPr id="127" name="Google Shape;127;g389dc543835_0_2"/>
          <p:cNvSpPr txBox="1">
            <a:spLocks noGrp="1"/>
          </p:cNvSpPr>
          <p:nvPr>
            <p:ph type="title"/>
          </p:nvPr>
        </p:nvSpPr>
        <p:spPr>
          <a:xfrm>
            <a:off x="663191" y="428729"/>
            <a:ext cx="7825500" cy="167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4950" dirty="0">
                <a:solidFill>
                  <a:schemeClr val="dk1"/>
                </a:solidFill>
              </a:rPr>
              <a:t>Scaling Web Applications: </a:t>
            </a:r>
            <a:r>
              <a:rPr lang="en-US" sz="5400" b="1" dirty="0">
                <a:solidFill>
                  <a:srgbClr val="0280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Architecture Patterns</a:t>
            </a:r>
            <a:br>
              <a:rPr lang="en-US" sz="5400" dirty="0"/>
            </a:br>
            <a:endParaRPr sz="4950" dirty="0">
              <a:solidFill>
                <a:schemeClr val="dk1"/>
              </a:solidFill>
            </a:endParaRPr>
          </a:p>
        </p:txBody>
      </p:sp>
      <p:pic>
        <p:nvPicPr>
          <p:cNvPr id="128" name="Google Shape;128;g389dc543835_0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0876" y="3562987"/>
            <a:ext cx="1271906" cy="7385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8A339F-DD0C-D34F-9D50-768FA1361B40}"/>
              </a:ext>
            </a:extLst>
          </p:cNvPr>
          <p:cNvSpPr txBox="1"/>
          <p:nvPr/>
        </p:nvSpPr>
        <p:spPr>
          <a:xfrm>
            <a:off x="3673929" y="3040322"/>
            <a:ext cx="2849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Jason Kuruzovich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182880"/>
            <a:ext cx="8412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Microservices Design Principles</a:t>
            </a:r>
            <a:endParaRPr lang="en-US" sz="2200" dirty="0"/>
          </a:p>
        </p:txBody>
      </p:sp>
      <p:sp>
        <p:nvSpPr>
          <p:cNvPr id="3" name="Shape 1"/>
          <p:cNvSpPr/>
          <p:nvPr/>
        </p:nvSpPr>
        <p:spPr>
          <a:xfrm>
            <a:off x="365760" y="685800"/>
            <a:ext cx="8412480" cy="36576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0" y="4892040"/>
            <a:ext cx="9144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64748B"/>
                </a:solidFill>
              </a:rPr>
              <a:t>Web Science Application Development  |  Jason Kuruzovich  |  RPI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8503920" y="4846320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4748B"/>
                </a:solidFill>
              </a:rPr>
              <a:t>8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365760" y="868680"/>
            <a:ext cx="3931920" cy="1005840"/>
          </a:xfrm>
          <a:prstGeom prst="rect">
            <a:avLst/>
          </a:prstGeom>
          <a:solidFill>
            <a:srgbClr val="F7F9FA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365760" y="868680"/>
            <a:ext cx="54864" cy="100584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1097280"/>
            <a:ext cx="411480" cy="41148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051560" y="960120"/>
            <a:ext cx="3108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E293B"/>
                </a:solidFill>
              </a:rPr>
              <a:t>Single Responsibility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1051560" y="1307592"/>
            <a:ext cx="31089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4748B"/>
                </a:solidFill>
              </a:rPr>
              <a:t>Each service does one thing and owns its data.</a:t>
            </a:r>
            <a:endParaRPr lang="en-US" sz="1000" dirty="0"/>
          </a:p>
        </p:txBody>
      </p:sp>
      <p:sp>
        <p:nvSpPr>
          <p:cNvPr id="11" name="Shape 8"/>
          <p:cNvSpPr/>
          <p:nvPr/>
        </p:nvSpPr>
        <p:spPr>
          <a:xfrm>
            <a:off x="4663440" y="868680"/>
            <a:ext cx="3931920" cy="1005840"/>
          </a:xfrm>
          <a:prstGeom prst="rect">
            <a:avLst/>
          </a:prstGeom>
          <a:solidFill>
            <a:srgbClr val="F7F9FA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4663440" y="868680"/>
            <a:ext cx="54864" cy="1005840"/>
          </a:xfrm>
          <a:prstGeom prst="rect">
            <a:avLst/>
          </a:prstGeom>
          <a:solidFill>
            <a:srgbClr val="00A896"/>
          </a:solidFill>
          <a:ln w="12700">
            <a:solidFill>
              <a:srgbClr val="00A89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320" y="1097280"/>
            <a:ext cx="411480" cy="411480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5349240" y="960120"/>
            <a:ext cx="3108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E293B"/>
                </a:solidFill>
              </a:rPr>
              <a:t>Independent Deployability</a:t>
            </a:r>
            <a:endParaRPr lang="en-US" sz="1200" dirty="0"/>
          </a:p>
        </p:txBody>
      </p:sp>
      <p:sp>
        <p:nvSpPr>
          <p:cNvPr id="15" name="Text 11"/>
          <p:cNvSpPr/>
          <p:nvPr/>
        </p:nvSpPr>
        <p:spPr>
          <a:xfrm>
            <a:off x="5349240" y="1307592"/>
            <a:ext cx="31089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4748B"/>
                </a:solidFill>
              </a:rPr>
              <a:t>Deploy any service without touching others.</a:t>
            </a:r>
            <a:endParaRPr lang="en-US" sz="1000" dirty="0"/>
          </a:p>
        </p:txBody>
      </p:sp>
      <p:sp>
        <p:nvSpPr>
          <p:cNvPr id="16" name="Shape 12"/>
          <p:cNvSpPr/>
          <p:nvPr/>
        </p:nvSpPr>
        <p:spPr>
          <a:xfrm>
            <a:off x="365760" y="2057400"/>
            <a:ext cx="3931920" cy="1005840"/>
          </a:xfrm>
          <a:prstGeom prst="rect">
            <a:avLst/>
          </a:prstGeom>
          <a:solidFill>
            <a:srgbClr val="F7F9FA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3"/>
          <p:cNvSpPr/>
          <p:nvPr/>
        </p:nvSpPr>
        <p:spPr>
          <a:xfrm>
            <a:off x="365760" y="2057400"/>
            <a:ext cx="54864" cy="100584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" y="2286000"/>
            <a:ext cx="411480" cy="411480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1051560" y="2148840"/>
            <a:ext cx="3108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E293B"/>
                </a:solidFill>
              </a:rPr>
              <a:t>Decentralized Data</a:t>
            </a:r>
            <a:endParaRPr lang="en-US" sz="1200" dirty="0"/>
          </a:p>
        </p:txBody>
      </p:sp>
      <p:sp>
        <p:nvSpPr>
          <p:cNvPr id="20" name="Text 15"/>
          <p:cNvSpPr/>
          <p:nvPr/>
        </p:nvSpPr>
        <p:spPr>
          <a:xfrm>
            <a:off x="1051560" y="2496312"/>
            <a:ext cx="31089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4748B"/>
                </a:solidFill>
              </a:rPr>
              <a:t>Each service has its own database — no shared schema.</a:t>
            </a:r>
            <a:endParaRPr lang="en-US" sz="1000" dirty="0"/>
          </a:p>
        </p:txBody>
      </p:sp>
      <p:sp>
        <p:nvSpPr>
          <p:cNvPr id="21" name="Shape 16"/>
          <p:cNvSpPr/>
          <p:nvPr/>
        </p:nvSpPr>
        <p:spPr>
          <a:xfrm>
            <a:off x="4663440" y="2057400"/>
            <a:ext cx="3931920" cy="1005840"/>
          </a:xfrm>
          <a:prstGeom prst="rect">
            <a:avLst/>
          </a:prstGeom>
          <a:solidFill>
            <a:srgbClr val="F7F9FA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17"/>
          <p:cNvSpPr/>
          <p:nvPr/>
        </p:nvSpPr>
        <p:spPr>
          <a:xfrm>
            <a:off x="4663440" y="2057400"/>
            <a:ext cx="54864" cy="1005840"/>
          </a:xfrm>
          <a:prstGeom prst="rect">
            <a:avLst/>
          </a:prstGeom>
          <a:solidFill>
            <a:srgbClr val="E05A50"/>
          </a:solidFill>
          <a:ln w="12700">
            <a:solidFill>
              <a:srgbClr val="E05A5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6320" y="2286000"/>
            <a:ext cx="411480" cy="411480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5349240" y="2148840"/>
            <a:ext cx="3108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E293B"/>
                </a:solidFill>
              </a:rPr>
              <a:t>Failure Isolation</a:t>
            </a:r>
            <a:endParaRPr lang="en-US" sz="1200" dirty="0"/>
          </a:p>
        </p:txBody>
      </p:sp>
      <p:sp>
        <p:nvSpPr>
          <p:cNvPr id="25" name="Text 19"/>
          <p:cNvSpPr/>
          <p:nvPr/>
        </p:nvSpPr>
        <p:spPr>
          <a:xfrm>
            <a:off x="5349240" y="2496312"/>
            <a:ext cx="31089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4748B"/>
                </a:solidFill>
              </a:rPr>
              <a:t>A crashed payment service doesn't kill the UI.</a:t>
            </a:r>
            <a:endParaRPr lang="en-US" sz="1000" dirty="0"/>
          </a:p>
        </p:txBody>
      </p:sp>
      <p:sp>
        <p:nvSpPr>
          <p:cNvPr id="26" name="Shape 20"/>
          <p:cNvSpPr/>
          <p:nvPr/>
        </p:nvSpPr>
        <p:spPr>
          <a:xfrm>
            <a:off x="365760" y="3246120"/>
            <a:ext cx="3931920" cy="1005840"/>
          </a:xfrm>
          <a:prstGeom prst="rect">
            <a:avLst/>
          </a:prstGeom>
          <a:solidFill>
            <a:srgbClr val="F7F9FA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Shape 21"/>
          <p:cNvSpPr/>
          <p:nvPr/>
        </p:nvSpPr>
        <p:spPr>
          <a:xfrm>
            <a:off x="365760" y="3246120"/>
            <a:ext cx="54864" cy="1005840"/>
          </a:xfrm>
          <a:prstGeom prst="rect">
            <a:avLst/>
          </a:prstGeom>
          <a:solidFill>
            <a:srgbClr val="F4A336"/>
          </a:solidFill>
          <a:ln w="12700">
            <a:solidFill>
              <a:srgbClr val="F4A33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8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640" y="3474720"/>
            <a:ext cx="411480" cy="411480"/>
          </a:xfrm>
          <a:prstGeom prst="rect">
            <a:avLst/>
          </a:prstGeom>
        </p:spPr>
      </p:pic>
      <p:sp>
        <p:nvSpPr>
          <p:cNvPr id="29" name="Text 22"/>
          <p:cNvSpPr/>
          <p:nvPr/>
        </p:nvSpPr>
        <p:spPr>
          <a:xfrm>
            <a:off x="1051560" y="3337560"/>
            <a:ext cx="3108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E293B"/>
                </a:solidFill>
              </a:rPr>
              <a:t>Technology Heterogeneity</a:t>
            </a:r>
            <a:endParaRPr lang="en-US" sz="1200" dirty="0"/>
          </a:p>
        </p:txBody>
      </p:sp>
      <p:sp>
        <p:nvSpPr>
          <p:cNvPr id="30" name="Text 23"/>
          <p:cNvSpPr/>
          <p:nvPr/>
        </p:nvSpPr>
        <p:spPr>
          <a:xfrm>
            <a:off x="1051560" y="3685032"/>
            <a:ext cx="31089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4748B"/>
                </a:solidFill>
              </a:rPr>
              <a:t>Python service + Go service + Node service — all fine.</a:t>
            </a:r>
            <a:endParaRPr lang="en-US" sz="1000" dirty="0"/>
          </a:p>
        </p:txBody>
      </p:sp>
      <p:sp>
        <p:nvSpPr>
          <p:cNvPr id="31" name="Shape 24"/>
          <p:cNvSpPr/>
          <p:nvPr/>
        </p:nvSpPr>
        <p:spPr>
          <a:xfrm>
            <a:off x="4663440" y="3246120"/>
            <a:ext cx="3931920" cy="1005840"/>
          </a:xfrm>
          <a:prstGeom prst="rect">
            <a:avLst/>
          </a:prstGeom>
          <a:solidFill>
            <a:srgbClr val="F7F9FA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Shape 25"/>
          <p:cNvSpPr/>
          <p:nvPr/>
        </p:nvSpPr>
        <p:spPr>
          <a:xfrm>
            <a:off x="4663440" y="3246120"/>
            <a:ext cx="54864" cy="1005840"/>
          </a:xfrm>
          <a:prstGeom prst="rect">
            <a:avLst/>
          </a:prstGeom>
          <a:solidFill>
            <a:srgbClr val="4CAF6A"/>
          </a:solidFill>
          <a:ln w="12700">
            <a:solidFill>
              <a:srgbClr val="4CAF6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3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6320" y="3474720"/>
            <a:ext cx="411480" cy="411480"/>
          </a:xfrm>
          <a:prstGeom prst="rect">
            <a:avLst/>
          </a:prstGeom>
        </p:spPr>
      </p:pic>
      <p:sp>
        <p:nvSpPr>
          <p:cNvPr id="34" name="Text 26"/>
          <p:cNvSpPr/>
          <p:nvPr/>
        </p:nvSpPr>
        <p:spPr>
          <a:xfrm>
            <a:off x="5349240" y="3337560"/>
            <a:ext cx="3108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E293B"/>
                </a:solidFill>
              </a:rPr>
              <a:t>Design for Failure</a:t>
            </a:r>
            <a:endParaRPr lang="en-US" sz="1200" dirty="0"/>
          </a:p>
        </p:txBody>
      </p:sp>
      <p:sp>
        <p:nvSpPr>
          <p:cNvPr id="35" name="Text 27"/>
          <p:cNvSpPr/>
          <p:nvPr/>
        </p:nvSpPr>
        <p:spPr>
          <a:xfrm>
            <a:off x="5349240" y="3685032"/>
            <a:ext cx="31089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4748B"/>
                </a:solidFill>
              </a:rPr>
              <a:t>Circuit breakers, retries, and timeouts are first-class.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182880"/>
            <a:ext cx="8412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Service Communication: Sync vs Async</a:t>
            </a:r>
            <a:endParaRPr lang="en-US" sz="2200" dirty="0"/>
          </a:p>
        </p:txBody>
      </p:sp>
      <p:sp>
        <p:nvSpPr>
          <p:cNvPr id="3" name="Shape 1"/>
          <p:cNvSpPr/>
          <p:nvPr/>
        </p:nvSpPr>
        <p:spPr>
          <a:xfrm>
            <a:off x="365760" y="685800"/>
            <a:ext cx="8412480" cy="36576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0" y="4892040"/>
            <a:ext cx="9144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64748B"/>
                </a:solidFill>
              </a:rPr>
              <a:t>Web Science Application Development  |  Jason Kuruzovich  |  RPI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8503920" y="4846320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4748B"/>
                </a:solidFill>
              </a:rPr>
              <a:t>9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365760" y="822960"/>
            <a:ext cx="3931920" cy="3383280"/>
          </a:xfrm>
          <a:prstGeom prst="rect">
            <a:avLst/>
          </a:prstGeom>
          <a:solidFill>
            <a:srgbClr val="F7F9FA"/>
          </a:solidFill>
          <a:ln w="12700">
            <a:solidFill>
              <a:srgbClr val="E2E8F0"/>
            </a:solidFill>
            <a:prstDash val="solid"/>
          </a:ln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365760" y="822960"/>
            <a:ext cx="3931920" cy="347472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475488" y="822960"/>
            <a:ext cx="37490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FFFFFF"/>
                </a:solidFill>
              </a:rPr>
              <a:t>Synchronous (REST / gRPC)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502920" y="1234440"/>
            <a:ext cx="3703320" cy="2880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Client waits for response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Simple to reason about — request → response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Tight coupling between caller and service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Cascading failures if downstream is slow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Good for: read queries, auth checks, payment confirm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Tools: REST (HTTP), gRPC, GraphQL</a:t>
            </a:r>
            <a:endParaRPr lang="en-US" sz="1050" dirty="0"/>
          </a:p>
        </p:txBody>
      </p:sp>
      <p:sp>
        <p:nvSpPr>
          <p:cNvPr id="10" name="Shape 8"/>
          <p:cNvSpPr/>
          <p:nvPr/>
        </p:nvSpPr>
        <p:spPr>
          <a:xfrm>
            <a:off x="4663440" y="822960"/>
            <a:ext cx="3931920" cy="3383280"/>
          </a:xfrm>
          <a:prstGeom prst="rect">
            <a:avLst/>
          </a:prstGeom>
          <a:solidFill>
            <a:srgbClr val="F7F9FA"/>
          </a:solidFill>
          <a:ln w="12700">
            <a:solidFill>
              <a:srgbClr val="E2E8F0"/>
            </a:solidFill>
            <a:prstDash val="solid"/>
          </a:ln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4663440" y="822960"/>
            <a:ext cx="3931920" cy="347472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4773168" y="822960"/>
            <a:ext cx="37490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FFFFFF"/>
                </a:solidFill>
              </a:rPr>
              <a:t>Asynchronous (Message/Event)</a:t>
            </a:r>
            <a:endParaRPr lang="en-US" sz="1150" dirty="0"/>
          </a:p>
        </p:txBody>
      </p:sp>
      <p:sp>
        <p:nvSpPr>
          <p:cNvPr id="13" name="Text 11"/>
          <p:cNvSpPr/>
          <p:nvPr/>
        </p:nvSpPr>
        <p:spPr>
          <a:xfrm>
            <a:off x="4800600" y="1234440"/>
            <a:ext cx="3703320" cy="2880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Caller fires and moves on — no waiting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Services are loosely coupled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Durable queues absorb traffic spikes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Harder to trace and debug end-to-end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Good for: notifications, order processing, data sync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Tools: SQS, SNS, Kafka, EventBridge</a:t>
            </a:r>
            <a:endParaRPr lang="en-US" sz="1050" dirty="0"/>
          </a:p>
        </p:txBody>
      </p:sp>
      <p:sp>
        <p:nvSpPr>
          <p:cNvPr id="14" name="Text 12"/>
          <p:cNvSpPr/>
          <p:nvPr/>
        </p:nvSpPr>
        <p:spPr>
          <a:xfrm>
            <a:off x="365760" y="4297680"/>
            <a:ext cx="84124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i="1" dirty="0">
                <a:solidFill>
                  <a:srgbClr val="E05A50"/>
                </a:solidFill>
              </a:rPr>
              <a:t>Rule of thumb: sync for user-facing reads; async for writes and side-effects.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C3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65760" y="1554480"/>
            <a:ext cx="4572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00A896"/>
                </a:solidFill>
              </a:rPr>
              <a:t>PART 3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65760" y="1920240"/>
            <a:ext cx="59436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Event-Driven</a:t>
            </a:r>
            <a:endParaRPr lang="en-US" sz="3600" dirty="0"/>
          </a:p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Architecture</a:t>
            </a:r>
            <a:endParaRPr lang="en-US" sz="3600" dirty="0"/>
          </a:p>
        </p:txBody>
      </p:sp>
      <p:sp>
        <p:nvSpPr>
          <p:cNvPr id="5" name="Text 3"/>
          <p:cNvSpPr/>
          <p:nvPr/>
        </p:nvSpPr>
        <p:spPr>
          <a:xfrm>
            <a:off x="365760" y="2926080"/>
            <a:ext cx="5943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64748B"/>
                </a:solidFill>
              </a:rPr>
              <a:t>Loose coupling through events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8503920" y="4846320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4748B"/>
                </a:solidFill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182880"/>
            <a:ext cx="8412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Event-Driven Architecture (EDA)</a:t>
            </a:r>
            <a:endParaRPr lang="en-US" sz="2200" dirty="0"/>
          </a:p>
        </p:txBody>
      </p:sp>
      <p:sp>
        <p:nvSpPr>
          <p:cNvPr id="3" name="Shape 1"/>
          <p:cNvSpPr/>
          <p:nvPr/>
        </p:nvSpPr>
        <p:spPr>
          <a:xfrm>
            <a:off x="365760" y="685800"/>
            <a:ext cx="8412480" cy="36576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0" y="4892040"/>
            <a:ext cx="9144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64748B"/>
                </a:solidFill>
              </a:rPr>
              <a:t>Web Science Application Development  |  Jason Kuruzovich  |  RPI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8503920" y="4846320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4748B"/>
                </a:solidFill>
              </a:rPr>
              <a:t>11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365760" y="777240"/>
            <a:ext cx="84124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64748B"/>
                </a:solidFill>
              </a:rPr>
              <a:t>Services communicate by publishing and consuming events — no direct calls between producers and consumers.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320040" y="1234440"/>
            <a:ext cx="1828800" cy="91440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320040" y="1234440"/>
            <a:ext cx="18288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</a:rPr>
              <a:t>Producer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</a:rPr>
              <a:t>(Order Service)</a:t>
            </a:r>
            <a:endParaRPr lang="en-US" sz="1000" dirty="0"/>
          </a:p>
        </p:txBody>
      </p:sp>
      <p:sp>
        <p:nvSpPr>
          <p:cNvPr id="9" name="Shape 7"/>
          <p:cNvSpPr/>
          <p:nvPr/>
        </p:nvSpPr>
        <p:spPr>
          <a:xfrm>
            <a:off x="2148840" y="1691640"/>
            <a:ext cx="320040" cy="0"/>
          </a:xfrm>
          <a:prstGeom prst="line">
            <a:avLst/>
          </a:prstGeom>
          <a:noFill/>
          <a:ln w="25400">
            <a:solidFill>
              <a:srgbClr val="64748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2468880" y="1234440"/>
            <a:ext cx="1828800" cy="91440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2468880" y="1234440"/>
            <a:ext cx="18288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</a:rPr>
              <a:t>Event Bus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</a:rPr>
              <a:t>(SNS / EventBridge)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4297680" y="1691640"/>
            <a:ext cx="320040" cy="0"/>
          </a:xfrm>
          <a:prstGeom prst="line">
            <a:avLst/>
          </a:prstGeom>
          <a:noFill/>
          <a:ln w="25400">
            <a:solidFill>
              <a:srgbClr val="64748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4617720" y="1234440"/>
            <a:ext cx="1828800" cy="914400"/>
          </a:xfrm>
          <a:prstGeom prst="rect">
            <a:avLst/>
          </a:prstGeom>
          <a:solidFill>
            <a:srgbClr val="00A896"/>
          </a:solidFill>
          <a:ln w="12700">
            <a:solidFill>
              <a:srgbClr val="00A89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4617720" y="1234440"/>
            <a:ext cx="18288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</a:rPr>
              <a:t>Consumer A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</a:rPr>
              <a:t>(Notify Service)</a:t>
            </a:r>
            <a:endParaRPr lang="en-US" sz="1000" dirty="0"/>
          </a:p>
        </p:txBody>
      </p:sp>
      <p:sp>
        <p:nvSpPr>
          <p:cNvPr id="15" name="Shape 13"/>
          <p:cNvSpPr/>
          <p:nvPr/>
        </p:nvSpPr>
        <p:spPr>
          <a:xfrm>
            <a:off x="6446520" y="1691640"/>
            <a:ext cx="320040" cy="0"/>
          </a:xfrm>
          <a:prstGeom prst="line">
            <a:avLst/>
          </a:prstGeom>
          <a:noFill/>
          <a:ln w="25400">
            <a:solidFill>
              <a:srgbClr val="64748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6766560" y="1234440"/>
            <a:ext cx="1828800" cy="914400"/>
          </a:xfrm>
          <a:prstGeom prst="rect">
            <a:avLst/>
          </a:prstGeom>
          <a:solidFill>
            <a:srgbClr val="F4A336"/>
          </a:solidFill>
          <a:ln w="12700">
            <a:solidFill>
              <a:srgbClr val="F4A33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6766560" y="1234440"/>
            <a:ext cx="18288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</a:rPr>
              <a:t>Consumer B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</a:rPr>
              <a:t>(Analytics)</a:t>
            </a:r>
            <a:endParaRPr lang="en-US" sz="1000" dirty="0"/>
          </a:p>
        </p:txBody>
      </p:sp>
      <p:sp>
        <p:nvSpPr>
          <p:cNvPr id="18" name="Shape 16"/>
          <p:cNvSpPr/>
          <p:nvPr/>
        </p:nvSpPr>
        <p:spPr>
          <a:xfrm>
            <a:off x="365760" y="2423160"/>
            <a:ext cx="1828800" cy="27432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365760" y="242316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</a:rPr>
              <a:t>Decoupling</a:t>
            </a:r>
            <a:endParaRPr lang="en-US" sz="900" dirty="0"/>
          </a:p>
        </p:txBody>
      </p:sp>
      <p:sp>
        <p:nvSpPr>
          <p:cNvPr id="20" name="Text 18"/>
          <p:cNvSpPr/>
          <p:nvPr/>
        </p:nvSpPr>
        <p:spPr>
          <a:xfrm>
            <a:off x="365760" y="2724912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64748B"/>
                </a:solidFill>
              </a:rPr>
              <a:t>Producer never knows who consumes the event</a:t>
            </a:r>
            <a:endParaRPr lang="en-US" sz="900" dirty="0"/>
          </a:p>
        </p:txBody>
      </p:sp>
      <p:sp>
        <p:nvSpPr>
          <p:cNvPr id="21" name="Shape 19"/>
          <p:cNvSpPr/>
          <p:nvPr/>
        </p:nvSpPr>
        <p:spPr>
          <a:xfrm>
            <a:off x="2514600" y="2423160"/>
            <a:ext cx="1828800" cy="274320"/>
          </a:xfrm>
          <a:prstGeom prst="rect">
            <a:avLst/>
          </a:prstGeom>
          <a:solidFill>
            <a:srgbClr val="00A896"/>
          </a:solidFill>
          <a:ln w="12700">
            <a:solidFill>
              <a:srgbClr val="00A89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2514600" y="242316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</a:rPr>
              <a:t>Scalability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2514600" y="2724912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64748B"/>
                </a:solidFill>
              </a:rPr>
              <a:t>Consumers scale independently based on queue depth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4663440" y="2423160"/>
            <a:ext cx="1828800" cy="274320"/>
          </a:xfrm>
          <a:prstGeom prst="rect">
            <a:avLst/>
          </a:prstGeom>
          <a:solidFill>
            <a:srgbClr val="E05A50"/>
          </a:solidFill>
          <a:ln w="12700">
            <a:solidFill>
              <a:srgbClr val="E05A5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3"/>
          <p:cNvSpPr/>
          <p:nvPr/>
        </p:nvSpPr>
        <p:spPr>
          <a:xfrm>
            <a:off x="4663440" y="242316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</a:rPr>
              <a:t>Resilience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4663440" y="2724912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64748B"/>
                </a:solidFill>
              </a:rPr>
              <a:t>Events are durable — consumers can lag and catch up</a:t>
            </a:r>
            <a:endParaRPr lang="en-US" sz="900" dirty="0"/>
          </a:p>
        </p:txBody>
      </p:sp>
      <p:sp>
        <p:nvSpPr>
          <p:cNvPr id="27" name="Shape 25"/>
          <p:cNvSpPr/>
          <p:nvPr/>
        </p:nvSpPr>
        <p:spPr>
          <a:xfrm>
            <a:off x="6812280" y="2423160"/>
            <a:ext cx="1828800" cy="274320"/>
          </a:xfrm>
          <a:prstGeom prst="rect">
            <a:avLst/>
          </a:prstGeom>
          <a:solidFill>
            <a:srgbClr val="F4A336"/>
          </a:solidFill>
          <a:ln w="12700">
            <a:solidFill>
              <a:srgbClr val="F4A33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6"/>
          <p:cNvSpPr/>
          <p:nvPr/>
        </p:nvSpPr>
        <p:spPr>
          <a:xfrm>
            <a:off x="6812280" y="242316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</a:rPr>
              <a:t>Extensibility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6812280" y="2724912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64748B"/>
                </a:solidFill>
              </a:rPr>
              <a:t>Add new consumers without touching producers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182880"/>
            <a:ext cx="8412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Event-Driven Patterns</a:t>
            </a:r>
            <a:endParaRPr lang="en-US" sz="2200" dirty="0"/>
          </a:p>
        </p:txBody>
      </p:sp>
      <p:sp>
        <p:nvSpPr>
          <p:cNvPr id="3" name="Shape 1"/>
          <p:cNvSpPr/>
          <p:nvPr/>
        </p:nvSpPr>
        <p:spPr>
          <a:xfrm>
            <a:off x="365760" y="685800"/>
            <a:ext cx="8412480" cy="36576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0" y="4892040"/>
            <a:ext cx="9144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64748B"/>
                </a:solidFill>
              </a:rPr>
              <a:t>Web Science Application Development  |  Jason Kuruzovich  |  RPI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8503920" y="4846320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4748B"/>
                </a:solidFill>
              </a:rPr>
              <a:t>12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365760" y="868680"/>
            <a:ext cx="3931920" cy="1691640"/>
          </a:xfrm>
          <a:prstGeom prst="rect">
            <a:avLst/>
          </a:prstGeom>
          <a:solidFill>
            <a:srgbClr val="F7F9FA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365760" y="868680"/>
            <a:ext cx="3931920" cy="347472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475488" y="868680"/>
            <a:ext cx="37490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</a:rPr>
              <a:t>Pub/Sub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502920" y="1280160"/>
            <a:ext cx="365760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E293B"/>
                </a:solidFill>
              </a:rPr>
              <a:t>One publisher → many subscribers. Decoupled fan-out.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1E293B"/>
                </a:solidFill>
              </a:rPr>
              <a:t>AWS: SNS topics + SQS subscribers.</a:t>
            </a:r>
            <a:endParaRPr lang="en-US" sz="1050" dirty="0"/>
          </a:p>
        </p:txBody>
      </p:sp>
      <p:sp>
        <p:nvSpPr>
          <p:cNvPr id="10" name="Shape 8"/>
          <p:cNvSpPr/>
          <p:nvPr/>
        </p:nvSpPr>
        <p:spPr>
          <a:xfrm>
            <a:off x="4663440" y="868680"/>
            <a:ext cx="3931920" cy="1691640"/>
          </a:xfrm>
          <a:prstGeom prst="rect">
            <a:avLst/>
          </a:prstGeom>
          <a:solidFill>
            <a:srgbClr val="F7F9FA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4663440" y="868680"/>
            <a:ext cx="3931920" cy="347472"/>
          </a:xfrm>
          <a:prstGeom prst="rect">
            <a:avLst/>
          </a:prstGeom>
          <a:solidFill>
            <a:srgbClr val="E05A50"/>
          </a:solidFill>
          <a:ln w="12700">
            <a:solidFill>
              <a:srgbClr val="E05A5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4773168" y="868680"/>
            <a:ext cx="37490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</a:rPr>
              <a:t>Event Sourcing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4800600" y="1280160"/>
            <a:ext cx="365760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E293B"/>
                </a:solidFill>
              </a:rPr>
              <a:t>Store every state change as an immutable event log.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1E293B"/>
                </a:solidFill>
              </a:rPr>
              <a:t>Replay to reconstruct any past state.</a:t>
            </a:r>
            <a:endParaRPr lang="en-US" sz="1050" dirty="0"/>
          </a:p>
        </p:txBody>
      </p:sp>
      <p:sp>
        <p:nvSpPr>
          <p:cNvPr id="14" name="Shape 12"/>
          <p:cNvSpPr/>
          <p:nvPr/>
        </p:nvSpPr>
        <p:spPr>
          <a:xfrm>
            <a:off x="365760" y="2743200"/>
            <a:ext cx="3931920" cy="1691640"/>
          </a:xfrm>
          <a:prstGeom prst="rect">
            <a:avLst/>
          </a:prstGeom>
          <a:solidFill>
            <a:srgbClr val="F7F9FA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365760" y="2743200"/>
            <a:ext cx="3931920" cy="347472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475488" y="2743200"/>
            <a:ext cx="37490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</a:rPr>
              <a:t>CQRS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502920" y="3154680"/>
            <a:ext cx="365760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E293B"/>
                </a:solidFill>
              </a:rPr>
              <a:t>Command Query Responsibility Segregation.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1E293B"/>
                </a:solidFill>
              </a:rPr>
              <a:t>Separate read and write models for scale + clarity.</a:t>
            </a:r>
            <a:endParaRPr lang="en-US" sz="1050" dirty="0"/>
          </a:p>
        </p:txBody>
      </p:sp>
      <p:sp>
        <p:nvSpPr>
          <p:cNvPr id="18" name="Shape 16"/>
          <p:cNvSpPr/>
          <p:nvPr/>
        </p:nvSpPr>
        <p:spPr>
          <a:xfrm>
            <a:off x="4663440" y="2743200"/>
            <a:ext cx="3931920" cy="1691640"/>
          </a:xfrm>
          <a:prstGeom prst="rect">
            <a:avLst/>
          </a:prstGeom>
          <a:solidFill>
            <a:srgbClr val="F7F9FA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4663440" y="2743200"/>
            <a:ext cx="3931920" cy="347472"/>
          </a:xfrm>
          <a:prstGeom prst="rect">
            <a:avLst/>
          </a:prstGeom>
          <a:solidFill>
            <a:srgbClr val="F4A336"/>
          </a:solidFill>
          <a:ln w="12700">
            <a:solidFill>
              <a:srgbClr val="F4A33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4773168" y="2743200"/>
            <a:ext cx="37490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</a:rPr>
              <a:t>Saga Pattern</a:t>
            </a:r>
            <a:endParaRPr lang="en-US" sz="1300" dirty="0"/>
          </a:p>
        </p:txBody>
      </p:sp>
      <p:sp>
        <p:nvSpPr>
          <p:cNvPr id="21" name="Text 19"/>
          <p:cNvSpPr/>
          <p:nvPr/>
        </p:nvSpPr>
        <p:spPr>
          <a:xfrm>
            <a:off x="4800600" y="3154680"/>
            <a:ext cx="365760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E293B"/>
                </a:solidFill>
              </a:rPr>
              <a:t>Coordinate multi-step distributed transactions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1E293B"/>
                </a:solidFill>
              </a:rPr>
              <a:t>via events — no two-phase commit needed.</a:t>
            </a:r>
            <a:endParaRPr lang="en-US" sz="10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C3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65760" y="91440"/>
            <a:ext cx="841248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</a:rPr>
              <a:t>💬  Discussion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457200" y="1188720"/>
            <a:ext cx="8229600" cy="1005840"/>
          </a:xfrm>
          <a:prstGeom prst="rect">
            <a:avLst/>
          </a:prstGeom>
          <a:solidFill>
            <a:srgbClr val="1E4040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640080" y="1188720"/>
            <a:ext cx="786384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0A896"/>
                </a:solidFill>
              </a:rPr>
              <a:t>Q1  </a:t>
            </a:r>
            <a:r>
              <a:rPr lang="en-US" sz="1100" dirty="0">
                <a:solidFill>
                  <a:srgbClr val="FFFFFF"/>
                </a:solidFill>
              </a:rPr>
              <a:t>A user places an order. The system must charge payment, reserve inventory, and send a confirmation email.</a:t>
            </a:r>
            <a:endParaRPr lang="en-US" sz="1200" dirty="0"/>
          </a:p>
          <a:p>
            <a:pPr marL="0" indent="0">
              <a:buNone/>
            </a:pPr>
            <a:r>
              <a:rPr lang="en-US" sz="1100" dirty="0">
                <a:solidFill>
                  <a:srgbClr val="FFFFFF"/>
                </a:solidFill>
              </a:rPr>
              <a:t>Would you design this synchronously or with events? What are the tradeoffs?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457200" y="2377440"/>
            <a:ext cx="8229600" cy="1005840"/>
          </a:xfrm>
          <a:prstGeom prst="rect">
            <a:avLst/>
          </a:prstGeom>
          <a:solidFill>
            <a:srgbClr val="1E4040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640080" y="2377440"/>
            <a:ext cx="786384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0A896"/>
                </a:solidFill>
              </a:rPr>
              <a:t>Q2  </a:t>
            </a:r>
            <a:r>
              <a:rPr lang="en-US" sz="1100" dirty="0">
                <a:solidFill>
                  <a:srgbClr val="FFFFFF"/>
                </a:solidFill>
              </a:rPr>
              <a:t>What happens to pending events if the Notification Service crashes? How does your design handle that?</a:t>
            </a:r>
            <a:endParaRPr lang="en-US" sz="1200" dirty="0"/>
          </a:p>
        </p:txBody>
      </p:sp>
      <p:sp>
        <p:nvSpPr>
          <p:cNvPr id="8" name="Shape 6"/>
          <p:cNvSpPr/>
          <p:nvPr/>
        </p:nvSpPr>
        <p:spPr>
          <a:xfrm>
            <a:off x="457200" y="3566160"/>
            <a:ext cx="8229600" cy="1005840"/>
          </a:xfrm>
          <a:prstGeom prst="rect">
            <a:avLst/>
          </a:prstGeom>
          <a:solidFill>
            <a:srgbClr val="1E4040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640080" y="3566160"/>
            <a:ext cx="786384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0A896"/>
                </a:solidFill>
              </a:rPr>
              <a:t>Q3  </a:t>
            </a:r>
            <a:r>
              <a:rPr lang="en-US" sz="1100" dirty="0">
                <a:solidFill>
                  <a:srgbClr val="FFFFFF"/>
                </a:solidFill>
              </a:rPr>
              <a:t>How do you debug a bug that spans three event-driven services with no direct call chain?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8503920" y="4846320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4748B"/>
                </a:solidFill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C3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65760" y="1554480"/>
            <a:ext cx="4572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00A896"/>
                </a:solidFill>
              </a:rPr>
              <a:t>PART 4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65760" y="1920240"/>
            <a:ext cx="59436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Choosing the Right</a:t>
            </a:r>
            <a:endParaRPr lang="en-US" sz="3600" dirty="0"/>
          </a:p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Deployment Model</a:t>
            </a:r>
            <a:endParaRPr lang="en-US" sz="3600" dirty="0"/>
          </a:p>
        </p:txBody>
      </p:sp>
      <p:sp>
        <p:nvSpPr>
          <p:cNvPr id="5" name="Text 3"/>
          <p:cNvSpPr/>
          <p:nvPr/>
        </p:nvSpPr>
        <p:spPr>
          <a:xfrm>
            <a:off x="365760" y="2926080"/>
            <a:ext cx="5943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64748B"/>
                </a:solidFill>
              </a:rPr>
              <a:t>Static hosting vs. containers vs. serverless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8503920" y="4846320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4748B"/>
                </a:solidFill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182880"/>
            <a:ext cx="8412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Deployment Decision Framework</a:t>
            </a:r>
            <a:endParaRPr lang="en-US" sz="2200" dirty="0"/>
          </a:p>
        </p:txBody>
      </p:sp>
      <p:sp>
        <p:nvSpPr>
          <p:cNvPr id="3" name="Shape 1"/>
          <p:cNvSpPr/>
          <p:nvPr/>
        </p:nvSpPr>
        <p:spPr>
          <a:xfrm>
            <a:off x="365760" y="685800"/>
            <a:ext cx="8412480" cy="36576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0" y="4892040"/>
            <a:ext cx="9144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64748B"/>
                </a:solidFill>
              </a:rPr>
              <a:t>Web Science Application Development  |  Jason Kuruzovich  |  RPI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8503920" y="4846320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4748B"/>
                </a:solidFill>
              </a:rPr>
              <a:t>15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365760" y="777240"/>
            <a:ext cx="4114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E293B"/>
                </a:solidFill>
              </a:rPr>
              <a:t>Ask these questions first:</a:t>
            </a:r>
            <a:endParaRPr lang="en-US" sz="1200" dirty="0"/>
          </a:p>
        </p:txBody>
      </p:sp>
      <p:sp>
        <p:nvSpPr>
          <p:cNvPr id="7" name="Shape 5"/>
          <p:cNvSpPr/>
          <p:nvPr/>
        </p:nvSpPr>
        <p:spPr>
          <a:xfrm>
            <a:off x="365760" y="1188720"/>
            <a:ext cx="8412480" cy="530352"/>
          </a:xfrm>
          <a:prstGeom prst="rect">
            <a:avLst/>
          </a:prstGeom>
          <a:solidFill>
            <a:srgbClr val="F7F9FA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548640" y="1188720"/>
            <a:ext cx="548640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E293B"/>
                </a:solidFill>
              </a:rPr>
              <a:t>Does the page change without user input?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6126480" y="1188720"/>
            <a:ext cx="246888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28090"/>
                </a:solidFill>
              </a:rPr>
              <a:t>→ Static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365760" y="1755648"/>
            <a:ext cx="8412480" cy="530352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548640" y="1755648"/>
            <a:ext cx="548640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E293B"/>
                </a:solidFill>
              </a:rPr>
              <a:t>Does it need a backend / database?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6126480" y="1755648"/>
            <a:ext cx="246888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28090"/>
                </a:solidFill>
              </a:rPr>
              <a:t>→ Dynamic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365760" y="2322576"/>
            <a:ext cx="8412480" cy="530352"/>
          </a:xfrm>
          <a:prstGeom prst="rect">
            <a:avLst/>
          </a:prstGeom>
          <a:solidFill>
            <a:srgbClr val="F7F9FA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548640" y="2322576"/>
            <a:ext cx="548640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E293B"/>
                </a:solidFill>
              </a:rPr>
              <a:t>Does traffic spike unpredictably?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6126480" y="2322576"/>
            <a:ext cx="246888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28090"/>
                </a:solidFill>
              </a:rPr>
              <a:t>→ Serverless / K8s</a:t>
            </a:r>
            <a:endParaRPr lang="en-US" sz="1100" dirty="0"/>
          </a:p>
        </p:txBody>
      </p:sp>
      <p:sp>
        <p:nvSpPr>
          <p:cNvPr id="16" name="Shape 14"/>
          <p:cNvSpPr/>
          <p:nvPr/>
        </p:nvSpPr>
        <p:spPr>
          <a:xfrm>
            <a:off x="365760" y="2889504"/>
            <a:ext cx="8412480" cy="530352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548640" y="2889504"/>
            <a:ext cx="548640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E293B"/>
                </a:solidFill>
              </a:rPr>
              <a:t>Do you need persistent connections (WebSockets)?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6126480" y="2889504"/>
            <a:ext cx="246888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28090"/>
                </a:solidFill>
              </a:rPr>
              <a:t>→ Containers / K8s</a:t>
            </a:r>
            <a:endParaRPr lang="en-US" sz="1100" dirty="0"/>
          </a:p>
        </p:txBody>
      </p:sp>
      <p:sp>
        <p:nvSpPr>
          <p:cNvPr id="19" name="Shape 17"/>
          <p:cNvSpPr/>
          <p:nvPr/>
        </p:nvSpPr>
        <p:spPr>
          <a:xfrm>
            <a:off x="365760" y="3456432"/>
            <a:ext cx="8412480" cy="530352"/>
          </a:xfrm>
          <a:prstGeom prst="rect">
            <a:avLst/>
          </a:prstGeom>
          <a:solidFill>
            <a:srgbClr val="F7F9FA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548640" y="3456432"/>
            <a:ext cx="548640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E293B"/>
                </a:solidFill>
              </a:rPr>
              <a:t>Is there complex business logic per request?</a:t>
            </a:r>
            <a:endParaRPr lang="en-US" sz="1100" dirty="0"/>
          </a:p>
        </p:txBody>
      </p:sp>
      <p:sp>
        <p:nvSpPr>
          <p:cNvPr id="21" name="Text 19"/>
          <p:cNvSpPr/>
          <p:nvPr/>
        </p:nvSpPr>
        <p:spPr>
          <a:xfrm>
            <a:off x="6126480" y="3456432"/>
            <a:ext cx="246888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28090"/>
                </a:solidFill>
              </a:rPr>
              <a:t>→ Containers / Lambda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182880"/>
            <a:ext cx="8412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Static Hosting: S3 + CloudFront</a:t>
            </a:r>
            <a:endParaRPr lang="en-US" sz="2200" dirty="0"/>
          </a:p>
        </p:txBody>
      </p:sp>
      <p:sp>
        <p:nvSpPr>
          <p:cNvPr id="3" name="Shape 1"/>
          <p:cNvSpPr/>
          <p:nvPr/>
        </p:nvSpPr>
        <p:spPr>
          <a:xfrm>
            <a:off x="365760" y="685800"/>
            <a:ext cx="8412480" cy="36576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0" y="4892040"/>
            <a:ext cx="9144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64748B"/>
                </a:solidFill>
              </a:rPr>
              <a:t>Web Science Application Development  |  Jason Kuruzovich  |  RPI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8503920" y="4846320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4748B"/>
                </a:solidFill>
              </a:rPr>
              <a:t>16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365760" y="777240"/>
            <a:ext cx="8412480" cy="347472"/>
          </a:xfrm>
          <a:prstGeom prst="rect">
            <a:avLst/>
          </a:prstGeom>
          <a:solidFill>
            <a:srgbClr val="4CAF6A"/>
          </a:solidFill>
          <a:ln w="12700">
            <a:solidFill>
              <a:srgbClr val="4CAF6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457200" y="777240"/>
            <a:ext cx="8229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FFFFF"/>
                </a:solidFill>
              </a:rPr>
              <a:t>Best for: HTML/CSS/JS single-page apps, blogs, portfolios, documentation sites, marketing pages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365760" y="1234440"/>
            <a:ext cx="3931920" cy="2651760"/>
          </a:xfrm>
          <a:prstGeom prst="rect">
            <a:avLst/>
          </a:prstGeom>
          <a:solidFill>
            <a:srgbClr val="F7F9FA"/>
          </a:solidFill>
          <a:ln w="12700">
            <a:solidFill>
              <a:srgbClr val="E2E8F0"/>
            </a:solidFill>
            <a:prstDash val="solid"/>
          </a:ln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365760" y="1234440"/>
            <a:ext cx="3931920" cy="347472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475488" y="1234440"/>
            <a:ext cx="37490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FFFFFF"/>
                </a:solidFill>
              </a:rPr>
              <a:t>How It Works</a:t>
            </a:r>
            <a:endParaRPr lang="en-US" sz="1150" dirty="0"/>
          </a:p>
        </p:txBody>
      </p:sp>
      <p:sp>
        <p:nvSpPr>
          <p:cNvPr id="11" name="Text 9"/>
          <p:cNvSpPr/>
          <p:nvPr/>
        </p:nvSpPr>
        <p:spPr>
          <a:xfrm>
            <a:off x="502920" y="1645920"/>
            <a:ext cx="3703320" cy="2148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Build step outputs pure HTML/CSS/JS files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Upload to S3 bucket (enable static hosting)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CloudFront CDN serves from edge globally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Route 53 maps your custom domain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No servers to manage — ever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Scales to millions of users automatically</a:t>
            </a:r>
            <a:endParaRPr lang="en-US" sz="1050" dirty="0"/>
          </a:p>
        </p:txBody>
      </p:sp>
      <p:sp>
        <p:nvSpPr>
          <p:cNvPr id="12" name="Shape 10"/>
          <p:cNvSpPr/>
          <p:nvPr/>
        </p:nvSpPr>
        <p:spPr>
          <a:xfrm>
            <a:off x="4663440" y="1234440"/>
            <a:ext cx="3931920" cy="2651760"/>
          </a:xfrm>
          <a:prstGeom prst="rect">
            <a:avLst/>
          </a:prstGeom>
          <a:solidFill>
            <a:srgbClr val="F7F9FA"/>
          </a:solidFill>
          <a:ln w="12700">
            <a:solidFill>
              <a:srgbClr val="E2E8F0"/>
            </a:solidFill>
            <a:prstDash val="solid"/>
          </a:ln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4663440" y="1234440"/>
            <a:ext cx="3931920" cy="347472"/>
          </a:xfrm>
          <a:prstGeom prst="rect">
            <a:avLst/>
          </a:prstGeom>
          <a:solidFill>
            <a:srgbClr val="4CAF6A"/>
          </a:solidFill>
          <a:ln w="12700">
            <a:solidFill>
              <a:srgbClr val="4CAF6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4773168" y="1234440"/>
            <a:ext cx="37490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FFFFFF"/>
                </a:solidFill>
              </a:rPr>
              <a:t>When to Choose This</a:t>
            </a:r>
            <a:endParaRPr lang="en-US" sz="1150" dirty="0"/>
          </a:p>
        </p:txBody>
      </p:sp>
      <p:sp>
        <p:nvSpPr>
          <p:cNvPr id="15" name="Text 13"/>
          <p:cNvSpPr/>
          <p:nvPr/>
        </p:nvSpPr>
        <p:spPr>
          <a:xfrm>
            <a:off x="4800600" y="1645920"/>
            <a:ext cx="3703320" cy="2148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React/Vue/Angular apps with separate API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Documentation (like Gatsby, Hugo, Next static)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Cost: effectively zero at low traffic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Deploys in seconds from GitHub Actions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SSL free via ACM + CloudFront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Cannot run server-side code — that goes in Lambda</a:t>
            </a:r>
            <a:endParaRPr lang="en-US" sz="1050" dirty="0"/>
          </a:p>
        </p:txBody>
      </p:sp>
      <p:sp>
        <p:nvSpPr>
          <p:cNvPr id="16" name="Text 14"/>
          <p:cNvSpPr/>
          <p:nvPr/>
        </p:nvSpPr>
        <p:spPr>
          <a:xfrm>
            <a:off x="365760" y="3977640"/>
            <a:ext cx="84124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i="1" dirty="0">
                <a:solidFill>
                  <a:srgbClr val="64748B"/>
                </a:solidFill>
              </a:rPr>
              <a:t>⚡  $0.023/GB storage + $0.0085/10k requests — vs. $0.023/hr minimum for a t3.micro EC2</a:t>
            </a:r>
            <a:endParaRPr lang="en-US" sz="9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182880"/>
            <a:ext cx="8412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Complex Applications: Containers &amp; Kubernetes</a:t>
            </a:r>
            <a:endParaRPr lang="en-US" sz="2200" dirty="0"/>
          </a:p>
        </p:txBody>
      </p:sp>
      <p:sp>
        <p:nvSpPr>
          <p:cNvPr id="3" name="Shape 1"/>
          <p:cNvSpPr/>
          <p:nvPr/>
        </p:nvSpPr>
        <p:spPr>
          <a:xfrm>
            <a:off x="365760" y="685800"/>
            <a:ext cx="8412480" cy="36576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0" y="4892040"/>
            <a:ext cx="9144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64748B"/>
                </a:solidFill>
              </a:rPr>
              <a:t>Web Science Application Development  |  Jason Kuruzovich  |  RPI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8503920" y="4846320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4748B"/>
                </a:solidFill>
              </a:rPr>
              <a:t>17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365760" y="777240"/>
            <a:ext cx="8412480" cy="347472"/>
          </a:xfrm>
          <a:prstGeom prst="rect">
            <a:avLst/>
          </a:prstGeom>
          <a:solidFill>
            <a:srgbClr val="E05A50"/>
          </a:solidFill>
          <a:ln w="12700">
            <a:solidFill>
              <a:srgbClr val="E05A5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457200" y="777240"/>
            <a:ext cx="8229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FFFFF"/>
                </a:solidFill>
              </a:rPr>
              <a:t>Best for: full-stack apps, APIs with state, microservices, long-running processes, WebSocket servers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365760" y="1234440"/>
            <a:ext cx="2560320" cy="2651760"/>
          </a:xfrm>
          <a:prstGeom prst="rect">
            <a:avLst/>
          </a:prstGeom>
          <a:solidFill>
            <a:srgbClr val="F7F9FA"/>
          </a:solidFill>
          <a:ln w="12700">
            <a:solidFill>
              <a:srgbClr val="E2E8F0"/>
            </a:solidFill>
            <a:prstDash val="solid"/>
          </a:ln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365760" y="1234440"/>
            <a:ext cx="2560320" cy="347472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475488" y="1234440"/>
            <a:ext cx="23774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FFFFFF"/>
                </a:solidFill>
              </a:rPr>
              <a:t>Docker</a:t>
            </a:r>
            <a:endParaRPr lang="en-US" sz="1150" dirty="0"/>
          </a:p>
        </p:txBody>
      </p:sp>
      <p:sp>
        <p:nvSpPr>
          <p:cNvPr id="11" name="Text 9"/>
          <p:cNvSpPr/>
          <p:nvPr/>
        </p:nvSpPr>
        <p:spPr>
          <a:xfrm>
            <a:off x="502920" y="1645920"/>
            <a:ext cx="2331720" cy="2148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Package app + dependencies together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Runs identically dev → staging → prod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Dockerfile = reproducible build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Push to ECR, pull anywhere</a:t>
            </a:r>
            <a:endParaRPr lang="en-US" sz="1050" dirty="0"/>
          </a:p>
        </p:txBody>
      </p:sp>
      <p:sp>
        <p:nvSpPr>
          <p:cNvPr id="12" name="Shape 10"/>
          <p:cNvSpPr/>
          <p:nvPr/>
        </p:nvSpPr>
        <p:spPr>
          <a:xfrm>
            <a:off x="3200400" y="1234440"/>
            <a:ext cx="2560320" cy="2651760"/>
          </a:xfrm>
          <a:prstGeom prst="rect">
            <a:avLst/>
          </a:prstGeom>
          <a:solidFill>
            <a:srgbClr val="F7F9FA"/>
          </a:solidFill>
          <a:ln w="12700">
            <a:solidFill>
              <a:srgbClr val="E2E8F0"/>
            </a:solidFill>
            <a:prstDash val="solid"/>
          </a:ln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3200400" y="1234440"/>
            <a:ext cx="2560320" cy="347472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3310128" y="1234440"/>
            <a:ext cx="23774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FFFFFF"/>
                </a:solidFill>
              </a:rPr>
              <a:t>ECS / Fargate</a:t>
            </a:r>
            <a:endParaRPr lang="en-US" sz="1150" dirty="0"/>
          </a:p>
        </p:txBody>
      </p:sp>
      <p:sp>
        <p:nvSpPr>
          <p:cNvPr id="15" name="Text 13"/>
          <p:cNvSpPr/>
          <p:nvPr/>
        </p:nvSpPr>
        <p:spPr>
          <a:xfrm>
            <a:off x="3337560" y="1645920"/>
            <a:ext cx="2331720" cy="2148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AWS managed container platform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Fargate: no EC2 to manage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Auto-scales on CPU/memory/custom metrics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Good for: teams new to Kubernetes</a:t>
            </a:r>
            <a:endParaRPr lang="en-US" sz="1050" dirty="0"/>
          </a:p>
        </p:txBody>
      </p:sp>
      <p:sp>
        <p:nvSpPr>
          <p:cNvPr id="16" name="Shape 14"/>
          <p:cNvSpPr/>
          <p:nvPr/>
        </p:nvSpPr>
        <p:spPr>
          <a:xfrm>
            <a:off x="6035040" y="1234440"/>
            <a:ext cx="2560320" cy="2651760"/>
          </a:xfrm>
          <a:prstGeom prst="rect">
            <a:avLst/>
          </a:prstGeom>
          <a:solidFill>
            <a:srgbClr val="F7F9FA"/>
          </a:solidFill>
          <a:ln w="12700">
            <a:solidFill>
              <a:srgbClr val="E2E8F0"/>
            </a:solidFill>
            <a:prstDash val="solid"/>
          </a:ln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6035040" y="1234440"/>
            <a:ext cx="2560320" cy="347472"/>
          </a:xfrm>
          <a:prstGeom prst="rect">
            <a:avLst/>
          </a:prstGeom>
          <a:solidFill>
            <a:srgbClr val="E05A50"/>
          </a:solidFill>
          <a:ln w="12700">
            <a:solidFill>
              <a:srgbClr val="E05A5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6144768" y="1234440"/>
            <a:ext cx="23774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FFFFFF"/>
                </a:solidFill>
              </a:rPr>
              <a:t>Kubernetes (EKS)</a:t>
            </a:r>
            <a:endParaRPr lang="en-US" sz="1150" dirty="0"/>
          </a:p>
        </p:txBody>
      </p:sp>
      <p:sp>
        <p:nvSpPr>
          <p:cNvPr id="19" name="Text 17"/>
          <p:cNvSpPr/>
          <p:nvPr/>
        </p:nvSpPr>
        <p:spPr>
          <a:xfrm>
            <a:off x="6172200" y="1645920"/>
            <a:ext cx="2331720" cy="2148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Industry standard orchestration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Rolling deploys, canary, blue-green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Horizontal pod autoscaling built in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Best for: large microservice fleets</a:t>
            </a:r>
            <a:endParaRPr lang="en-US" sz="1050" dirty="0"/>
          </a:p>
        </p:txBody>
      </p:sp>
      <p:sp>
        <p:nvSpPr>
          <p:cNvPr id="20" name="Text 18"/>
          <p:cNvSpPr/>
          <p:nvPr/>
        </p:nvSpPr>
        <p:spPr>
          <a:xfrm>
            <a:off x="365760" y="3977640"/>
            <a:ext cx="84124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64748B"/>
                </a:solidFill>
              </a:rPr>
              <a:t>Kubernetes adds operational complexity — right-size the tool for your team and traffic volume.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B7017-E39C-D826-91E4-168AD5D53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Readings</a:t>
            </a:r>
            <a:br>
              <a:rPr lang="en-US" dirty="0"/>
            </a:br>
            <a:br>
              <a:rPr lang="en-US" dirty="0"/>
            </a:br>
            <a:r>
              <a:rPr lang="en-US" sz="1400" dirty="0"/>
              <a:t>Serverless. </a:t>
            </a:r>
            <a:r>
              <a:rPr lang="en-US" sz="1400" dirty="0">
                <a:hlinkClick r:id="rId2"/>
              </a:rPr>
              <a:t>https://www.serverless.com/framework/docs/providers/aws/guide/intro</a:t>
            </a:r>
            <a:r>
              <a:rPr lang="en-US" sz="1400" dirty="0"/>
              <a:t> </a:t>
            </a:r>
            <a:br>
              <a:rPr lang="en-US" sz="1400" dirty="0"/>
            </a:br>
            <a:r>
              <a:rPr lang="en-US" sz="1400" dirty="0" err="1"/>
              <a:t>Vercel</a:t>
            </a:r>
            <a:r>
              <a:rPr lang="en-US" sz="1400" dirty="0"/>
              <a:t> </a:t>
            </a:r>
            <a:r>
              <a:rPr lang="en-US" sz="1400" dirty="0">
                <a:hlinkClick r:id="rId3"/>
              </a:rPr>
              <a:t>https://vercel.com/docs/deployments</a:t>
            </a:r>
            <a:r>
              <a:rPr lang="en-US" sz="1400" dirty="0"/>
              <a:t> </a:t>
            </a:r>
            <a:br>
              <a:rPr lang="en-US" sz="14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490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182880"/>
            <a:ext cx="8412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Serverless: AWS Lambda</a:t>
            </a:r>
            <a:endParaRPr lang="en-US" sz="2200" dirty="0"/>
          </a:p>
        </p:txBody>
      </p:sp>
      <p:sp>
        <p:nvSpPr>
          <p:cNvPr id="3" name="Shape 1"/>
          <p:cNvSpPr/>
          <p:nvPr/>
        </p:nvSpPr>
        <p:spPr>
          <a:xfrm>
            <a:off x="365760" y="685800"/>
            <a:ext cx="8412480" cy="36576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0" y="4892040"/>
            <a:ext cx="9144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64748B"/>
                </a:solidFill>
              </a:rPr>
              <a:t>Web Science Application Development  |  Jason Kuruzovich  |  RPI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8503920" y="4846320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4748B"/>
                </a:solidFill>
              </a:rPr>
              <a:t>18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365760" y="777240"/>
            <a:ext cx="8412480" cy="347472"/>
          </a:xfrm>
          <a:prstGeom prst="rect">
            <a:avLst/>
          </a:prstGeom>
          <a:solidFill>
            <a:srgbClr val="F4A336"/>
          </a:solidFill>
          <a:ln w="12700">
            <a:solidFill>
              <a:srgbClr val="F4A33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457200" y="777240"/>
            <a:ext cx="8229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FFFFFF"/>
                </a:solidFill>
              </a:rPr>
              <a:t>Best for: event-triggered logic, APIs with variable traffic, background jobs, data transforms, IoT pipelines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365760" y="1234440"/>
            <a:ext cx="3931920" cy="2651760"/>
          </a:xfrm>
          <a:prstGeom prst="rect">
            <a:avLst/>
          </a:prstGeom>
          <a:solidFill>
            <a:srgbClr val="F7F9FA"/>
          </a:solidFill>
          <a:ln w="12700">
            <a:solidFill>
              <a:srgbClr val="E2E8F0"/>
            </a:solidFill>
            <a:prstDash val="solid"/>
          </a:ln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365760" y="1234440"/>
            <a:ext cx="3931920" cy="347472"/>
          </a:xfrm>
          <a:prstGeom prst="rect">
            <a:avLst/>
          </a:prstGeom>
          <a:solidFill>
            <a:srgbClr val="F4A336"/>
          </a:solidFill>
          <a:ln w="12700">
            <a:solidFill>
              <a:srgbClr val="F4A33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475488" y="1234440"/>
            <a:ext cx="37490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FFFFFF"/>
                </a:solidFill>
              </a:rPr>
              <a:t>Lambda Characteristics</a:t>
            </a:r>
            <a:endParaRPr lang="en-US" sz="1150" dirty="0"/>
          </a:p>
        </p:txBody>
      </p:sp>
      <p:sp>
        <p:nvSpPr>
          <p:cNvPr id="11" name="Text 9"/>
          <p:cNvSpPr/>
          <p:nvPr/>
        </p:nvSpPr>
        <p:spPr>
          <a:xfrm>
            <a:off x="502920" y="1645920"/>
            <a:ext cx="3703320" cy="2148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No server provisioning — ever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Runs in response to events (HTTP, S3, SQS, cron…)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Billed per 1ms of execution — zero idle cost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Scales from 0 to 10,000 concurrent executions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Max 15-minute execution timeout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Cold starts: 100ms–1s (mitigated by provisioned concurrency)</a:t>
            </a:r>
            <a:endParaRPr lang="en-US" sz="1050" dirty="0"/>
          </a:p>
        </p:txBody>
      </p:sp>
      <p:sp>
        <p:nvSpPr>
          <p:cNvPr id="12" name="Shape 10"/>
          <p:cNvSpPr/>
          <p:nvPr/>
        </p:nvSpPr>
        <p:spPr>
          <a:xfrm>
            <a:off x="4663440" y="1234440"/>
            <a:ext cx="3931920" cy="2651760"/>
          </a:xfrm>
          <a:prstGeom prst="rect">
            <a:avLst/>
          </a:prstGeom>
          <a:solidFill>
            <a:srgbClr val="F7F9FA"/>
          </a:solidFill>
          <a:ln w="12700">
            <a:solidFill>
              <a:srgbClr val="E2E8F0"/>
            </a:solidFill>
            <a:prstDash val="solid"/>
          </a:ln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4663440" y="1234440"/>
            <a:ext cx="3931920" cy="347472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4773168" y="1234440"/>
            <a:ext cx="37490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FFFFFF"/>
                </a:solidFill>
              </a:rPr>
              <a:t>Lambda Invocation Triggers</a:t>
            </a:r>
            <a:endParaRPr lang="en-US" sz="1150" dirty="0"/>
          </a:p>
        </p:txBody>
      </p:sp>
      <p:sp>
        <p:nvSpPr>
          <p:cNvPr id="15" name="Text 13"/>
          <p:cNvSpPr/>
          <p:nvPr/>
        </p:nvSpPr>
        <p:spPr>
          <a:xfrm>
            <a:off x="4800600" y="1645920"/>
            <a:ext cx="3703320" cy="2148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API Gateway → HTTP request handler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S3 event → process uploaded file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SQS / SNS → consume message queue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DynamoDB Streams → react to DB changes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EventBridge → scheduled cron rules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CloudWatch → alert-driven automation</a:t>
            </a:r>
            <a:endParaRPr lang="en-US" sz="1050" dirty="0"/>
          </a:p>
        </p:txBody>
      </p:sp>
      <p:sp>
        <p:nvSpPr>
          <p:cNvPr id="16" name="Text 14"/>
          <p:cNvSpPr/>
          <p:nvPr/>
        </p:nvSpPr>
        <p:spPr>
          <a:xfrm>
            <a:off x="365760" y="3977640"/>
            <a:ext cx="84124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64748B"/>
                </a:solidFill>
              </a:rPr>
              <a:t>Lambda is the glue layer of event-driven microservices — integrates with virtually every AWS service.</a:t>
            </a:r>
            <a:endParaRPr lang="en-US" sz="1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F929C-8727-F0DE-A7FA-79A1660EB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Vercel</a:t>
            </a:r>
            <a:r>
              <a:rPr lang="en-US" dirty="0"/>
              <a:t> – Managed Services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7ED4A2-9720-2C0E-C14B-F59200457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537666"/>
            <a:ext cx="7772400" cy="327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34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45ACEC-C5D8-570C-873F-936F9C23F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798" y="1324572"/>
            <a:ext cx="6006402" cy="353317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1F071E4-03A0-7E25-F878-88940E00FF30}"/>
              </a:ext>
            </a:extLst>
          </p:cNvPr>
          <p:cNvSpPr txBox="1">
            <a:spLocks/>
          </p:cNvSpPr>
          <p:nvPr/>
        </p:nvSpPr>
        <p:spPr>
          <a:xfrm>
            <a:off x="663191" y="428729"/>
            <a:ext cx="7825500" cy="16744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Vercel – Managed Services</a:t>
            </a:r>
            <a:br>
              <a:rPr lang="en-US"/>
            </a:br>
            <a:br>
              <a:rPr lang="en-US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199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DB070-7BAE-2086-45EE-6E569AB47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5DF414-CD7C-42E3-B3E0-B2262012E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95113"/>
            <a:ext cx="7772400" cy="415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33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182880"/>
            <a:ext cx="8412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Deployment Model Comparison</a:t>
            </a:r>
            <a:endParaRPr lang="en-US" sz="2200" dirty="0"/>
          </a:p>
        </p:txBody>
      </p:sp>
      <p:sp>
        <p:nvSpPr>
          <p:cNvPr id="3" name="Shape 1"/>
          <p:cNvSpPr/>
          <p:nvPr/>
        </p:nvSpPr>
        <p:spPr>
          <a:xfrm>
            <a:off x="365760" y="685800"/>
            <a:ext cx="8412480" cy="36576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0" y="4892040"/>
            <a:ext cx="9144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64748B"/>
                </a:solidFill>
              </a:rPr>
              <a:t>Web Science Application Development  |  Jason Kuruzovich  |  RPI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8503920" y="4846320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4748B"/>
                </a:solidFill>
              </a:rPr>
              <a:t>19</a:t>
            </a:r>
            <a:endParaRPr lang="en-US" sz="900" dirty="0"/>
          </a:p>
        </p:txBody>
      </p:sp>
      <p:graphicFrame>
        <p:nvGraphicFramePr>
          <p:cNvPr id="20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365760" y="804672"/>
          <a:ext cx="8412480" cy="3511296"/>
        </p:xfrm>
        <a:graphic>
          <a:graphicData uri="http://schemas.openxmlformats.org/drawingml/2006/table">
            <a:tbl>
              <a:tblPr/>
              <a:tblGrid>
                <a:gridCol w="192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3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1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</a:rPr>
                        <a:t>Dimension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A5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</a:rPr>
                        <a:t>S3 Static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AF6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</a:rPr>
                        <a:t>Containers / K8s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5A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</a:rPr>
                        <a:t>Lambda Serverless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A3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50" b="1" dirty="0">
                          <a:solidFill>
                            <a:srgbClr val="1E293B"/>
                          </a:solidFill>
                        </a:rPr>
                        <a:t>Server management</a:t>
                      </a:r>
                      <a:endParaRPr lang="en-US" sz="950" dirty="0"/>
                    </a:p>
                  </a:txBody>
                  <a:tcPr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9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50" dirty="0">
                          <a:solidFill>
                            <a:srgbClr val="64748B"/>
                          </a:solidFill>
                        </a:rPr>
                        <a:t>None</a:t>
                      </a:r>
                      <a:endParaRPr lang="en-US" sz="950" dirty="0"/>
                    </a:p>
                  </a:txBody>
                  <a:tcPr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9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50" dirty="0">
                          <a:solidFill>
                            <a:srgbClr val="64748B"/>
                          </a:solidFill>
                        </a:rPr>
                        <a:t>High (ECS) / Very High (K8s)</a:t>
                      </a:r>
                      <a:endParaRPr lang="en-US" sz="950" dirty="0"/>
                    </a:p>
                  </a:txBody>
                  <a:tcPr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9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50" dirty="0">
                          <a:solidFill>
                            <a:srgbClr val="64748B"/>
                          </a:solidFill>
                        </a:rPr>
                        <a:t>None</a:t>
                      </a:r>
                      <a:endParaRPr lang="en-US" sz="950" dirty="0"/>
                    </a:p>
                  </a:txBody>
                  <a:tcPr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50" b="1" dirty="0">
                          <a:solidFill>
                            <a:srgbClr val="1E293B"/>
                          </a:solidFill>
                        </a:rPr>
                        <a:t>Cost model</a:t>
                      </a:r>
                      <a:endParaRPr lang="en-US" sz="950" dirty="0"/>
                    </a:p>
                  </a:txBody>
                  <a:tcPr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50" dirty="0">
                          <a:solidFill>
                            <a:srgbClr val="64748B"/>
                          </a:solidFill>
                        </a:rPr>
                        <a:t>Per GB + request</a:t>
                      </a:r>
                      <a:endParaRPr lang="en-US" sz="950" dirty="0"/>
                    </a:p>
                  </a:txBody>
                  <a:tcPr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50" dirty="0">
                          <a:solidFill>
                            <a:srgbClr val="64748B"/>
                          </a:solidFill>
                        </a:rPr>
                        <a:t>Per hour (running)</a:t>
                      </a:r>
                      <a:endParaRPr lang="en-US" sz="950" dirty="0"/>
                    </a:p>
                  </a:txBody>
                  <a:tcPr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50" dirty="0">
                          <a:solidFill>
                            <a:srgbClr val="64748B"/>
                          </a:solidFill>
                        </a:rPr>
                        <a:t>Per 1ms execution</a:t>
                      </a:r>
                      <a:endParaRPr lang="en-US" sz="950" dirty="0"/>
                    </a:p>
                  </a:txBody>
                  <a:tcPr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50" b="1" dirty="0">
                          <a:solidFill>
                            <a:srgbClr val="1E293B"/>
                          </a:solidFill>
                        </a:rPr>
                        <a:t>Cold start</a:t>
                      </a:r>
                      <a:endParaRPr lang="en-US" sz="950" dirty="0"/>
                    </a:p>
                  </a:txBody>
                  <a:tcPr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9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50" dirty="0">
                          <a:solidFill>
                            <a:srgbClr val="64748B"/>
                          </a:solidFill>
                        </a:rPr>
                        <a:t>None</a:t>
                      </a:r>
                      <a:endParaRPr lang="en-US" sz="950" dirty="0"/>
                    </a:p>
                  </a:txBody>
                  <a:tcPr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9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50" dirty="0">
                          <a:solidFill>
                            <a:srgbClr val="64748B"/>
                          </a:solidFill>
                        </a:rPr>
                        <a:t>Seconds (pull image)</a:t>
                      </a:r>
                      <a:endParaRPr lang="en-US" sz="950" dirty="0"/>
                    </a:p>
                  </a:txBody>
                  <a:tcPr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9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50" dirty="0">
                          <a:solidFill>
                            <a:srgbClr val="64748B"/>
                          </a:solidFill>
                        </a:rPr>
                        <a:t>100ms – 1s</a:t>
                      </a:r>
                      <a:endParaRPr lang="en-US" sz="950" dirty="0"/>
                    </a:p>
                  </a:txBody>
                  <a:tcPr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50" b="1" dirty="0">
                          <a:solidFill>
                            <a:srgbClr val="1E293B"/>
                          </a:solidFill>
                        </a:rPr>
                        <a:t>Max runtime</a:t>
                      </a:r>
                      <a:endParaRPr lang="en-US" sz="950" dirty="0"/>
                    </a:p>
                  </a:txBody>
                  <a:tcPr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50" dirty="0">
                          <a:solidFill>
                            <a:srgbClr val="64748B"/>
                          </a:solidFill>
                        </a:rPr>
                        <a:t>N/A</a:t>
                      </a:r>
                      <a:endParaRPr lang="en-US" sz="950" dirty="0"/>
                    </a:p>
                  </a:txBody>
                  <a:tcPr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50" dirty="0">
                          <a:solidFill>
                            <a:srgbClr val="64748B"/>
                          </a:solidFill>
                        </a:rPr>
                        <a:t>Unlimited</a:t>
                      </a:r>
                      <a:endParaRPr lang="en-US" sz="950" dirty="0"/>
                    </a:p>
                  </a:txBody>
                  <a:tcPr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50" dirty="0">
                          <a:solidFill>
                            <a:srgbClr val="64748B"/>
                          </a:solidFill>
                        </a:rPr>
                        <a:t>15 minutes</a:t>
                      </a:r>
                      <a:endParaRPr lang="en-US" sz="950" dirty="0"/>
                    </a:p>
                  </a:txBody>
                  <a:tcPr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50" b="1" dirty="0">
                          <a:solidFill>
                            <a:srgbClr val="1E293B"/>
                          </a:solidFill>
                        </a:rPr>
                        <a:t>Auto-scale</a:t>
                      </a:r>
                      <a:endParaRPr lang="en-US" sz="950" dirty="0"/>
                    </a:p>
                  </a:txBody>
                  <a:tcPr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9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50" dirty="0">
                          <a:solidFill>
                            <a:srgbClr val="64748B"/>
                          </a:solidFill>
                        </a:rPr>
                        <a:t>Built-in (CDN)</a:t>
                      </a:r>
                      <a:endParaRPr lang="en-US" sz="950" dirty="0"/>
                    </a:p>
                  </a:txBody>
                  <a:tcPr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9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50" dirty="0">
                          <a:solidFill>
                            <a:srgbClr val="64748B"/>
                          </a:solidFill>
                        </a:rPr>
                        <a:t>HPA / KEDA</a:t>
                      </a:r>
                      <a:endParaRPr lang="en-US" sz="950" dirty="0"/>
                    </a:p>
                  </a:txBody>
                  <a:tcPr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9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50" dirty="0">
                          <a:solidFill>
                            <a:srgbClr val="64748B"/>
                          </a:solidFill>
                        </a:rPr>
                        <a:t>0 → 10k instant</a:t>
                      </a:r>
                      <a:endParaRPr lang="en-US" sz="950" dirty="0"/>
                    </a:p>
                  </a:txBody>
                  <a:tcPr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50" b="1" dirty="0">
                          <a:solidFill>
                            <a:srgbClr val="1E293B"/>
                          </a:solidFill>
                        </a:rPr>
                        <a:t>State / sessions</a:t>
                      </a:r>
                      <a:endParaRPr lang="en-US" sz="950" dirty="0"/>
                    </a:p>
                  </a:txBody>
                  <a:tcPr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50" dirty="0">
                          <a:solidFill>
                            <a:srgbClr val="64748B"/>
                          </a:solidFill>
                        </a:rPr>
                        <a:t>No server state</a:t>
                      </a:r>
                      <a:endParaRPr lang="en-US" sz="950" dirty="0"/>
                    </a:p>
                  </a:txBody>
                  <a:tcPr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50" dirty="0">
                          <a:solidFill>
                            <a:srgbClr val="64748B"/>
                          </a:solidFill>
                        </a:rPr>
                        <a:t>Yes (Redis, DB)</a:t>
                      </a:r>
                      <a:endParaRPr lang="en-US" sz="950" dirty="0"/>
                    </a:p>
                  </a:txBody>
                  <a:tcPr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50" dirty="0">
                          <a:solidFill>
                            <a:srgbClr val="64748B"/>
                          </a:solidFill>
                        </a:rPr>
                        <a:t>Stateless only</a:t>
                      </a:r>
                      <a:endParaRPr lang="en-US" sz="950" dirty="0"/>
                    </a:p>
                  </a:txBody>
                  <a:tcPr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50" b="1" dirty="0">
                          <a:solidFill>
                            <a:srgbClr val="1E293B"/>
                          </a:solidFill>
                        </a:rPr>
                        <a:t>Best traffic pattern</a:t>
                      </a:r>
                      <a:endParaRPr lang="en-US" sz="950" dirty="0"/>
                    </a:p>
                  </a:txBody>
                  <a:tcPr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9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50" dirty="0">
                          <a:solidFill>
                            <a:srgbClr val="64748B"/>
                          </a:solidFill>
                        </a:rPr>
                        <a:t>Steady / bursty</a:t>
                      </a:r>
                      <a:endParaRPr lang="en-US" sz="950" dirty="0"/>
                    </a:p>
                  </a:txBody>
                  <a:tcPr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9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50" dirty="0">
                          <a:solidFill>
                            <a:srgbClr val="64748B"/>
                          </a:solidFill>
                        </a:rPr>
                        <a:t>Steady predictable</a:t>
                      </a:r>
                      <a:endParaRPr lang="en-US" sz="950" dirty="0"/>
                    </a:p>
                  </a:txBody>
                  <a:tcPr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9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50" dirty="0">
                          <a:solidFill>
                            <a:srgbClr val="64748B"/>
                          </a:solidFill>
                        </a:rPr>
                        <a:t>Bursty / event-driven</a:t>
                      </a:r>
                      <a:endParaRPr lang="en-US" sz="950" dirty="0"/>
                    </a:p>
                  </a:txBody>
                  <a:tcPr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1C3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65760" y="1554480"/>
            <a:ext cx="4572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00A896"/>
                </a:solidFill>
              </a:rPr>
              <a:t>PART 5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65760" y="1920240"/>
            <a:ext cx="59436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AWS Lambda</a:t>
            </a:r>
            <a:endParaRPr lang="en-US" sz="3600" dirty="0"/>
          </a:p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Deep Dive</a:t>
            </a:r>
            <a:endParaRPr lang="en-US" sz="3600" dirty="0"/>
          </a:p>
        </p:txBody>
      </p:sp>
      <p:sp>
        <p:nvSpPr>
          <p:cNvPr id="5" name="Text 3"/>
          <p:cNvSpPr/>
          <p:nvPr/>
        </p:nvSpPr>
        <p:spPr>
          <a:xfrm>
            <a:off x="365760" y="2926080"/>
            <a:ext cx="5943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64748B"/>
                </a:solidFill>
              </a:rPr>
              <a:t>How serverless actually works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8503920" y="4846320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4748B"/>
                </a:solidFill>
              </a:rPr>
              <a:t>20</a:t>
            </a:r>
            <a:endParaRPr lang="en-US" sz="9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182880"/>
            <a:ext cx="8412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Lambda: Under the Hood</a:t>
            </a:r>
            <a:endParaRPr lang="en-US" sz="2200" dirty="0"/>
          </a:p>
        </p:txBody>
      </p:sp>
      <p:sp>
        <p:nvSpPr>
          <p:cNvPr id="3" name="Shape 1"/>
          <p:cNvSpPr/>
          <p:nvPr/>
        </p:nvSpPr>
        <p:spPr>
          <a:xfrm>
            <a:off x="365760" y="685800"/>
            <a:ext cx="8412480" cy="36576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0" y="4892040"/>
            <a:ext cx="9144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64748B"/>
                </a:solidFill>
              </a:rPr>
              <a:t>Web Science Application Development  |  Jason Kuruzovich  |  RPI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8503920" y="4846320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4748B"/>
                </a:solidFill>
              </a:rPr>
              <a:t>21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365760" y="777240"/>
            <a:ext cx="84124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64748B"/>
                </a:solidFill>
              </a:rPr>
              <a:t>Lambda manages the execution environment lifecycle — your job is to write stateless handler code.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320040" y="1234440"/>
            <a:ext cx="1463040" cy="91440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320040" y="123444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</a:rPr>
              <a:t>1. Event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</a:rPr>
              <a:t>Trigger</a:t>
            </a:r>
            <a:endParaRPr lang="en-US" sz="1000" dirty="0"/>
          </a:p>
        </p:txBody>
      </p:sp>
      <p:sp>
        <p:nvSpPr>
          <p:cNvPr id="9" name="Shape 7"/>
          <p:cNvSpPr/>
          <p:nvPr/>
        </p:nvSpPr>
        <p:spPr>
          <a:xfrm>
            <a:off x="1783080" y="1691640"/>
            <a:ext cx="256032" cy="0"/>
          </a:xfrm>
          <a:prstGeom prst="line">
            <a:avLst/>
          </a:prstGeom>
          <a:noFill/>
          <a:ln w="19050">
            <a:solidFill>
              <a:srgbClr val="64748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2039112" y="1234440"/>
            <a:ext cx="1463040" cy="914400"/>
          </a:xfrm>
          <a:prstGeom prst="rect">
            <a:avLst/>
          </a:prstGeom>
          <a:solidFill>
            <a:srgbClr val="F4A336"/>
          </a:solidFill>
          <a:ln w="12700">
            <a:solidFill>
              <a:srgbClr val="F4A33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2039112" y="123444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</a:rPr>
              <a:t>2. Cold Start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</a:rPr>
              <a:t>(if new)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3502152" y="1691640"/>
            <a:ext cx="256032" cy="0"/>
          </a:xfrm>
          <a:prstGeom prst="line">
            <a:avLst/>
          </a:prstGeom>
          <a:noFill/>
          <a:ln w="19050">
            <a:solidFill>
              <a:srgbClr val="64748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3758184" y="1234440"/>
            <a:ext cx="1463040" cy="91440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3758184" y="123444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</a:rPr>
              <a:t>3. Init Code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</a:rPr>
              <a:t>Runs</a:t>
            </a:r>
            <a:endParaRPr lang="en-US" sz="1000" dirty="0"/>
          </a:p>
        </p:txBody>
      </p:sp>
      <p:sp>
        <p:nvSpPr>
          <p:cNvPr id="15" name="Shape 13"/>
          <p:cNvSpPr/>
          <p:nvPr/>
        </p:nvSpPr>
        <p:spPr>
          <a:xfrm>
            <a:off x="5221224" y="1691640"/>
            <a:ext cx="256032" cy="0"/>
          </a:xfrm>
          <a:prstGeom prst="line">
            <a:avLst/>
          </a:prstGeom>
          <a:noFill/>
          <a:ln w="19050">
            <a:solidFill>
              <a:srgbClr val="64748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5477256" y="1234440"/>
            <a:ext cx="1463040" cy="914400"/>
          </a:xfrm>
          <a:prstGeom prst="rect">
            <a:avLst/>
          </a:prstGeom>
          <a:solidFill>
            <a:srgbClr val="00A896"/>
          </a:solidFill>
          <a:ln w="12700">
            <a:solidFill>
              <a:srgbClr val="00A89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5477256" y="123444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</a:rPr>
              <a:t>4. Handler()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</a:rPr>
              <a:t>Invoked</a:t>
            </a:r>
            <a:endParaRPr lang="en-US" sz="1000" dirty="0"/>
          </a:p>
        </p:txBody>
      </p:sp>
      <p:sp>
        <p:nvSpPr>
          <p:cNvPr id="18" name="Shape 16"/>
          <p:cNvSpPr/>
          <p:nvPr/>
        </p:nvSpPr>
        <p:spPr>
          <a:xfrm>
            <a:off x="6940296" y="1691640"/>
            <a:ext cx="256032" cy="0"/>
          </a:xfrm>
          <a:prstGeom prst="line">
            <a:avLst/>
          </a:prstGeom>
          <a:noFill/>
          <a:ln w="19050">
            <a:solidFill>
              <a:srgbClr val="64748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7196328" y="1234440"/>
            <a:ext cx="1463040" cy="914400"/>
          </a:xfrm>
          <a:prstGeom prst="rect">
            <a:avLst/>
          </a:prstGeom>
          <a:solidFill>
            <a:srgbClr val="4CAF6A"/>
          </a:solidFill>
          <a:ln w="12700">
            <a:solidFill>
              <a:srgbClr val="4CAF6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7196328" y="123444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</a:rPr>
              <a:t>5. Response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</a:rPr>
              <a:t>Returned</a:t>
            </a:r>
            <a:endParaRPr lang="en-US" sz="1000" dirty="0"/>
          </a:p>
        </p:txBody>
      </p:sp>
      <p:sp>
        <p:nvSpPr>
          <p:cNvPr id="21" name="Shape 19"/>
          <p:cNvSpPr/>
          <p:nvPr/>
        </p:nvSpPr>
        <p:spPr>
          <a:xfrm>
            <a:off x="365760" y="2377440"/>
            <a:ext cx="3931920" cy="1645920"/>
          </a:xfrm>
          <a:prstGeom prst="rect">
            <a:avLst/>
          </a:prstGeom>
          <a:solidFill>
            <a:srgbClr val="F7F9FA"/>
          </a:solidFill>
          <a:ln w="12700">
            <a:solidFill>
              <a:srgbClr val="E2E8F0"/>
            </a:solidFill>
            <a:prstDash val="solid"/>
          </a:ln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2" name="Shape 20"/>
          <p:cNvSpPr/>
          <p:nvPr/>
        </p:nvSpPr>
        <p:spPr>
          <a:xfrm>
            <a:off x="365760" y="2377440"/>
            <a:ext cx="3931920" cy="347472"/>
          </a:xfrm>
          <a:prstGeom prst="rect">
            <a:avLst/>
          </a:prstGeom>
          <a:solidFill>
            <a:srgbClr val="F4A336"/>
          </a:solidFill>
          <a:ln w="12700">
            <a:solidFill>
              <a:srgbClr val="F4A33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475488" y="2377440"/>
            <a:ext cx="37490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FFFFFF"/>
                </a:solidFill>
              </a:rPr>
              <a:t>Cold Start (First Invocation Only)</a:t>
            </a:r>
            <a:endParaRPr lang="en-US" sz="1150" dirty="0"/>
          </a:p>
        </p:txBody>
      </p:sp>
      <p:sp>
        <p:nvSpPr>
          <p:cNvPr id="24" name="Text 22"/>
          <p:cNvSpPr/>
          <p:nvPr/>
        </p:nvSpPr>
        <p:spPr>
          <a:xfrm>
            <a:off x="502920" y="2788920"/>
            <a:ext cx="3703320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Download code + create execution environment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Typically 100ms – 1s depending on runtime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Mitigate: provisioned concurrency, keep-warm pings, small packages</a:t>
            </a:r>
            <a:endParaRPr lang="en-US" sz="1050" dirty="0"/>
          </a:p>
        </p:txBody>
      </p:sp>
      <p:sp>
        <p:nvSpPr>
          <p:cNvPr id="25" name="Shape 23"/>
          <p:cNvSpPr/>
          <p:nvPr/>
        </p:nvSpPr>
        <p:spPr>
          <a:xfrm>
            <a:off x="4663440" y="2377440"/>
            <a:ext cx="3931920" cy="1645920"/>
          </a:xfrm>
          <a:prstGeom prst="rect">
            <a:avLst/>
          </a:prstGeom>
          <a:solidFill>
            <a:srgbClr val="F7F9FA"/>
          </a:solidFill>
          <a:ln w="12700">
            <a:solidFill>
              <a:srgbClr val="E2E8F0"/>
            </a:solidFill>
            <a:prstDash val="solid"/>
          </a:ln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hape 24"/>
          <p:cNvSpPr/>
          <p:nvPr/>
        </p:nvSpPr>
        <p:spPr>
          <a:xfrm>
            <a:off x="4663440" y="2377440"/>
            <a:ext cx="3931920" cy="347472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4773168" y="2377440"/>
            <a:ext cx="37490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FFFFFF"/>
                </a:solidFill>
              </a:rPr>
              <a:t>Warm Invocations (Reuse)</a:t>
            </a:r>
            <a:endParaRPr lang="en-US" sz="1150" dirty="0"/>
          </a:p>
        </p:txBody>
      </p:sp>
      <p:sp>
        <p:nvSpPr>
          <p:cNvPr id="28" name="Text 26"/>
          <p:cNvSpPr/>
          <p:nvPr/>
        </p:nvSpPr>
        <p:spPr>
          <a:xfrm>
            <a:off x="4800600" y="2788920"/>
            <a:ext cx="3703320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Container reused — init code already ran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Only handler() executes — very fast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/tmp (512MB) persists within warm container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Never store auth tokens in module scope</a:t>
            </a:r>
            <a:endParaRPr lang="en-US" sz="105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182880"/>
            <a:ext cx="8412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Authoring a Lambda Function (Python)</a:t>
            </a:r>
            <a:endParaRPr lang="en-US" sz="2200" dirty="0"/>
          </a:p>
        </p:txBody>
      </p:sp>
      <p:sp>
        <p:nvSpPr>
          <p:cNvPr id="3" name="Shape 1"/>
          <p:cNvSpPr/>
          <p:nvPr/>
        </p:nvSpPr>
        <p:spPr>
          <a:xfrm>
            <a:off x="365760" y="685800"/>
            <a:ext cx="8412480" cy="36576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0" y="4892040"/>
            <a:ext cx="9144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64748B"/>
                </a:solidFill>
              </a:rPr>
              <a:t>Web Science Application Development  |  Jason Kuruzovich  |  RPI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8503920" y="4846320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4748B"/>
                </a:solidFill>
              </a:rPr>
              <a:t>22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365760" y="777240"/>
            <a:ext cx="84124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64748B"/>
                </a:solidFill>
              </a:rPr>
              <a:t>Structure your Lambda into init code (runs once) and handler code (runs per invocation):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365760" y="1170432"/>
            <a:ext cx="8412480" cy="338328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548640" y="1261872"/>
            <a:ext cx="8138160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050" dirty="0">
                <a:solidFill>
                  <a:srgbClr val="E05A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import </a:t>
            </a:r>
            <a:r>
              <a:rPr lang="en-US" sz="10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json, boto3
</a:t>
            </a:r>
            <a:r>
              <a:rPr lang="en-US" sz="1050" dirty="0">
                <a:solidFill>
                  <a:srgbClr val="6A8F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# Init code: runs once per cold start
</a:t>
            </a:r>
            <a:r>
              <a:rPr lang="en-US" sz="10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dynamodb </a:t>
            </a:r>
            <a:r>
              <a:rPr lang="en-US" sz="1050" dirty="0">
                <a:solidFill>
                  <a:srgbClr val="E05A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= </a:t>
            </a:r>
            <a:r>
              <a:rPr lang="en-US" sz="1050" dirty="0">
                <a:solidFill>
                  <a:srgbClr val="F4A336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boto3</a:t>
            </a:r>
            <a:r>
              <a:rPr lang="en-US" sz="10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.resource(</a:t>
            </a:r>
            <a:r>
              <a:rPr lang="en-US" sz="1050" dirty="0">
                <a:solidFill>
                  <a:srgbClr val="4CAF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'dynamodb'</a:t>
            </a:r>
            <a:r>
              <a:rPr lang="en-US" sz="10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)
table </a:t>
            </a:r>
            <a:r>
              <a:rPr lang="en-US" sz="1050" dirty="0">
                <a:solidFill>
                  <a:srgbClr val="E05A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= </a:t>
            </a:r>
            <a:r>
              <a:rPr lang="en-US" sz="10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dynamodb.Table(</a:t>
            </a:r>
            <a:r>
              <a:rPr lang="en-US" sz="1050" dirty="0">
                <a:solidFill>
                  <a:srgbClr val="4CAF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'MenuItems'</a:t>
            </a:r>
            <a:r>
              <a:rPr lang="en-US" sz="10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)
</a:t>
            </a:r>
            <a:r>
              <a:rPr lang="en-US" sz="1050" dirty="0">
                <a:solidFill>
                  <a:srgbClr val="E05A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def </a:t>
            </a:r>
            <a:r>
              <a:rPr lang="en-US" sz="1050" dirty="0">
                <a:solidFill>
                  <a:srgbClr val="00A896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lambda_handler</a:t>
            </a:r>
            <a:r>
              <a:rPr lang="en-US" sz="10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(event, context):
    </a:t>
            </a:r>
            <a:r>
              <a:rPr lang="en-US" sz="1050" dirty="0">
                <a:solidFill>
                  <a:srgbClr val="6A8F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# Handler: runs every invocation
</a:t>
            </a:r>
            <a:r>
              <a:rPr lang="en-US" sz="10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response </a:t>
            </a:r>
            <a:r>
              <a:rPr lang="en-US" sz="1050" dirty="0">
                <a:solidFill>
                  <a:srgbClr val="E05A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= </a:t>
            </a:r>
            <a:r>
              <a:rPr lang="en-US" sz="10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table.scan()
    </a:t>
            </a:r>
            <a:r>
              <a:rPr lang="en-US" sz="1050" dirty="0">
                <a:solidFill>
                  <a:srgbClr val="E05A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return </a:t>
            </a:r>
            <a:r>
              <a:rPr lang="en-US" sz="10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{
        </a:t>
            </a:r>
            <a:r>
              <a:rPr lang="en-US" sz="1050" dirty="0">
                <a:solidFill>
                  <a:srgbClr val="4CAF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'statusCode'</a:t>
            </a:r>
            <a:r>
              <a:rPr lang="en-US" sz="10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: </a:t>
            </a:r>
            <a:r>
              <a:rPr lang="en-US" sz="1050" dirty="0">
                <a:solidFill>
                  <a:srgbClr val="F4A336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200</a:t>
            </a:r>
            <a:r>
              <a:rPr lang="en-US" sz="10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,
        </a:t>
            </a:r>
            <a:r>
              <a:rPr lang="en-US" sz="1050" dirty="0">
                <a:solidFill>
                  <a:srgbClr val="4CAF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'body'</a:t>
            </a:r>
            <a:r>
              <a:rPr lang="en-US" sz="10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: json.dumps(response[</a:t>
            </a:r>
            <a:r>
              <a:rPr lang="en-US" sz="1050" dirty="0">
                <a:solidFill>
                  <a:srgbClr val="4CAF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'Items'</a:t>
            </a:r>
            <a:r>
              <a:rPr lang="en-US" sz="105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])
    }</a:t>
            </a:r>
            <a:endParaRPr lang="en-US" sz="105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182880"/>
            <a:ext cx="8412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Lambda + API Gateway: REST API Pattern</a:t>
            </a:r>
            <a:endParaRPr lang="en-US" sz="2200" dirty="0"/>
          </a:p>
        </p:txBody>
      </p:sp>
      <p:sp>
        <p:nvSpPr>
          <p:cNvPr id="3" name="Shape 1"/>
          <p:cNvSpPr/>
          <p:nvPr/>
        </p:nvSpPr>
        <p:spPr>
          <a:xfrm>
            <a:off x="365760" y="685800"/>
            <a:ext cx="8412480" cy="36576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0" y="4892040"/>
            <a:ext cx="9144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64748B"/>
                </a:solidFill>
              </a:rPr>
              <a:t>Web Science Application Development  |  Jason Kuruzovich  |  RPI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8503920" y="4846320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4748B"/>
                </a:solidFill>
              </a:rPr>
              <a:t>23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365760" y="914400"/>
            <a:ext cx="1828800" cy="100584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365760" y="914400"/>
            <a:ext cx="182880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Client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Request</a:t>
            </a:r>
            <a:endParaRPr lang="en-US" sz="1200" dirty="0"/>
          </a:p>
        </p:txBody>
      </p:sp>
      <p:sp>
        <p:nvSpPr>
          <p:cNvPr id="8" name="Shape 6"/>
          <p:cNvSpPr/>
          <p:nvPr/>
        </p:nvSpPr>
        <p:spPr>
          <a:xfrm>
            <a:off x="2194560" y="1417320"/>
            <a:ext cx="320040" cy="0"/>
          </a:xfrm>
          <a:prstGeom prst="line">
            <a:avLst/>
          </a:prstGeom>
          <a:noFill/>
          <a:ln w="25400">
            <a:solidFill>
              <a:srgbClr val="64748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2514600" y="914400"/>
            <a:ext cx="1828800" cy="100584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2514600" y="914400"/>
            <a:ext cx="182880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API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Gateway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4343400" y="1417320"/>
            <a:ext cx="320040" cy="0"/>
          </a:xfrm>
          <a:prstGeom prst="line">
            <a:avLst/>
          </a:prstGeom>
          <a:noFill/>
          <a:ln w="25400">
            <a:solidFill>
              <a:srgbClr val="64748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4663440" y="914400"/>
            <a:ext cx="1828800" cy="1005840"/>
          </a:xfrm>
          <a:prstGeom prst="rect">
            <a:avLst/>
          </a:prstGeom>
          <a:solidFill>
            <a:srgbClr val="F4A336"/>
          </a:solidFill>
          <a:ln w="12700">
            <a:solidFill>
              <a:srgbClr val="F4A33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4663440" y="914400"/>
            <a:ext cx="182880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Lambda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Function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6492240" y="1417320"/>
            <a:ext cx="320040" cy="0"/>
          </a:xfrm>
          <a:prstGeom prst="line">
            <a:avLst/>
          </a:prstGeom>
          <a:noFill/>
          <a:ln w="25400">
            <a:solidFill>
              <a:srgbClr val="64748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6812280" y="914400"/>
            <a:ext cx="1828800" cy="1005840"/>
          </a:xfrm>
          <a:prstGeom prst="rect">
            <a:avLst/>
          </a:prstGeom>
          <a:solidFill>
            <a:srgbClr val="E05A50"/>
          </a:solidFill>
          <a:ln w="12700">
            <a:solidFill>
              <a:srgbClr val="E05A5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6812280" y="914400"/>
            <a:ext cx="182880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DynamoDB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or RDS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365760" y="2148840"/>
            <a:ext cx="3931920" cy="2331720"/>
          </a:xfrm>
          <a:prstGeom prst="rect">
            <a:avLst/>
          </a:prstGeom>
          <a:solidFill>
            <a:srgbClr val="F7F9FA"/>
          </a:solidFill>
          <a:ln w="12700">
            <a:solidFill>
              <a:srgbClr val="E2E8F0"/>
            </a:solidFill>
            <a:prstDash val="solid"/>
          </a:ln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365760" y="2148840"/>
            <a:ext cx="3931920" cy="347472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475488" y="2148840"/>
            <a:ext cx="37490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FFFFFF"/>
                </a:solidFill>
              </a:rPr>
              <a:t>API Gateway Handles</a:t>
            </a:r>
            <a:endParaRPr lang="en-US" sz="1150" dirty="0"/>
          </a:p>
        </p:txBody>
      </p:sp>
      <p:sp>
        <p:nvSpPr>
          <p:cNvPr id="20" name="Text 18"/>
          <p:cNvSpPr/>
          <p:nvPr/>
        </p:nvSpPr>
        <p:spPr>
          <a:xfrm>
            <a:off x="502920" y="2560320"/>
            <a:ext cx="370332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TLS termination (HTTPS)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Request routing to Lambda ARN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Auth (Cognito / Lambda authorizer)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Rate limiting and throttling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Request/response transformation</a:t>
            </a:r>
            <a:endParaRPr lang="en-US" sz="1050" dirty="0"/>
          </a:p>
        </p:txBody>
      </p:sp>
      <p:sp>
        <p:nvSpPr>
          <p:cNvPr id="21" name="Shape 19"/>
          <p:cNvSpPr/>
          <p:nvPr/>
        </p:nvSpPr>
        <p:spPr>
          <a:xfrm>
            <a:off x="4663440" y="2148840"/>
            <a:ext cx="3931920" cy="2331720"/>
          </a:xfrm>
          <a:prstGeom prst="rect">
            <a:avLst/>
          </a:prstGeom>
          <a:solidFill>
            <a:srgbClr val="F7F9FA"/>
          </a:solidFill>
          <a:ln w="12700">
            <a:solidFill>
              <a:srgbClr val="E2E8F0"/>
            </a:solidFill>
            <a:prstDash val="solid"/>
          </a:ln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2" name="Shape 20"/>
          <p:cNvSpPr/>
          <p:nvPr/>
        </p:nvSpPr>
        <p:spPr>
          <a:xfrm>
            <a:off x="4663440" y="2148840"/>
            <a:ext cx="3931920" cy="347472"/>
          </a:xfrm>
          <a:prstGeom prst="rect">
            <a:avLst/>
          </a:prstGeom>
          <a:solidFill>
            <a:srgbClr val="F4A336"/>
          </a:solidFill>
          <a:ln w="12700">
            <a:solidFill>
              <a:srgbClr val="F4A33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4773168" y="2148840"/>
            <a:ext cx="37490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FFFFFF"/>
                </a:solidFill>
              </a:rPr>
              <a:t>Lambda Handles</a:t>
            </a:r>
            <a:endParaRPr lang="en-US" sz="1150" dirty="0"/>
          </a:p>
        </p:txBody>
      </p:sp>
      <p:sp>
        <p:nvSpPr>
          <p:cNvPr id="24" name="Text 22"/>
          <p:cNvSpPr/>
          <p:nvPr/>
        </p:nvSpPr>
        <p:spPr>
          <a:xfrm>
            <a:off x="4800600" y="2560320"/>
            <a:ext cx="370332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Business logic execution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Input validation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Database reads and writes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Response formatting (JSON)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Error handling and logging</a:t>
            </a:r>
            <a:endParaRPr lang="en-US" sz="105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1C3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00A896"/>
          </a:solidFill>
          <a:ln w="12700">
            <a:solidFill>
              <a:srgbClr val="00A89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65760" y="91440"/>
            <a:ext cx="841248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</a:rPr>
              <a:t>🧪  Lab: Creating Lambda Functions with Python SDK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365760" y="1143000"/>
            <a:ext cx="3931920" cy="1051560"/>
          </a:xfrm>
          <a:prstGeom prst="rect">
            <a:avLst/>
          </a:prstGeom>
          <a:solidFill>
            <a:srgbClr val="1A3030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365760" y="1143000"/>
            <a:ext cx="411480" cy="105156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365760" y="1143000"/>
            <a:ext cx="41148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</a:rPr>
              <a:t>1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868680" y="1234440"/>
            <a:ext cx="32918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</a:rPr>
              <a:t>Create the Lambda function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868680" y="1554480"/>
            <a:ext cx="32918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4748B"/>
                </a:solidFill>
              </a:rPr>
              <a:t>Author a Python handler to query a DynamoDB table of menu items.</a:t>
            </a:r>
            <a:endParaRPr lang="en-US" sz="1000" dirty="0"/>
          </a:p>
        </p:txBody>
      </p:sp>
      <p:sp>
        <p:nvSpPr>
          <p:cNvPr id="9" name="Shape 7"/>
          <p:cNvSpPr/>
          <p:nvPr/>
        </p:nvSpPr>
        <p:spPr>
          <a:xfrm>
            <a:off x="365760" y="2377440"/>
            <a:ext cx="3931920" cy="1051560"/>
          </a:xfrm>
          <a:prstGeom prst="rect">
            <a:avLst/>
          </a:prstGeom>
          <a:solidFill>
            <a:srgbClr val="1A3030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365760" y="2377440"/>
            <a:ext cx="411480" cy="105156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365760" y="2377440"/>
            <a:ext cx="41148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</a:rPr>
              <a:t>2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868680" y="2468880"/>
            <a:ext cx="32918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</a:rPr>
              <a:t>Configure IAM permissions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868680" y="2788920"/>
            <a:ext cx="32918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4748B"/>
                </a:solidFill>
              </a:rPr>
              <a:t>Attach an execution role that grants DynamoDB read access.</a:t>
            </a:r>
            <a:endParaRPr lang="en-US" sz="1000" dirty="0"/>
          </a:p>
        </p:txBody>
      </p:sp>
      <p:sp>
        <p:nvSpPr>
          <p:cNvPr id="14" name="Shape 12"/>
          <p:cNvSpPr/>
          <p:nvPr/>
        </p:nvSpPr>
        <p:spPr>
          <a:xfrm>
            <a:off x="365760" y="3611880"/>
            <a:ext cx="3931920" cy="1051560"/>
          </a:xfrm>
          <a:prstGeom prst="rect">
            <a:avLst/>
          </a:prstGeom>
          <a:solidFill>
            <a:srgbClr val="1A3030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365760" y="3611880"/>
            <a:ext cx="411480" cy="105156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365760" y="3611880"/>
            <a:ext cx="41148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</a:rPr>
              <a:t>3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868680" y="3703320"/>
            <a:ext cx="32918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</a:rPr>
              <a:t>Deploy a function package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868680" y="4023360"/>
            <a:ext cx="32918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4748B"/>
                </a:solidFill>
              </a:rPr>
              <a:t>Zip the handler and upload via AWS Console or CLI.</a:t>
            </a:r>
            <a:endParaRPr lang="en-US" sz="1000" dirty="0"/>
          </a:p>
        </p:txBody>
      </p:sp>
      <p:sp>
        <p:nvSpPr>
          <p:cNvPr id="19" name="Shape 17"/>
          <p:cNvSpPr/>
          <p:nvPr/>
        </p:nvSpPr>
        <p:spPr>
          <a:xfrm>
            <a:off x="4663440" y="1143000"/>
            <a:ext cx="3931920" cy="1051560"/>
          </a:xfrm>
          <a:prstGeom prst="rect">
            <a:avLst/>
          </a:prstGeom>
          <a:solidFill>
            <a:srgbClr val="1A3030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4663440" y="1143000"/>
            <a:ext cx="411480" cy="105156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4663440" y="1143000"/>
            <a:ext cx="41148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</a:rPr>
              <a:t>4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5166360" y="1234440"/>
            <a:ext cx="32918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</a:rPr>
              <a:t>Test with a mock event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5166360" y="1554480"/>
            <a:ext cx="32918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4748B"/>
                </a:solidFill>
              </a:rPr>
              <a:t>Invoke the function manually and inspect the response payload.</a:t>
            </a:r>
            <a:endParaRPr lang="en-US" sz="1000" dirty="0"/>
          </a:p>
        </p:txBody>
      </p:sp>
      <p:sp>
        <p:nvSpPr>
          <p:cNvPr id="24" name="Shape 22"/>
          <p:cNvSpPr/>
          <p:nvPr/>
        </p:nvSpPr>
        <p:spPr>
          <a:xfrm>
            <a:off x="4663440" y="2377440"/>
            <a:ext cx="3931920" cy="1051560"/>
          </a:xfrm>
          <a:prstGeom prst="rect">
            <a:avLst/>
          </a:prstGeom>
          <a:solidFill>
            <a:srgbClr val="1A3030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/>
          <p:cNvSpPr/>
          <p:nvPr/>
        </p:nvSpPr>
        <p:spPr>
          <a:xfrm>
            <a:off x="4663440" y="2377440"/>
            <a:ext cx="411480" cy="105156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4663440" y="2377440"/>
            <a:ext cx="41148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</a:rPr>
              <a:t>5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5166360" y="2468880"/>
            <a:ext cx="32918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</a:rPr>
              <a:t>Replace the mock endpoint</a:t>
            </a:r>
            <a:endParaRPr lang="en-US" sz="1100" dirty="0"/>
          </a:p>
        </p:txBody>
      </p:sp>
      <p:sp>
        <p:nvSpPr>
          <p:cNvPr id="28" name="Text 26"/>
          <p:cNvSpPr/>
          <p:nvPr/>
        </p:nvSpPr>
        <p:spPr>
          <a:xfrm>
            <a:off x="5166360" y="2788920"/>
            <a:ext cx="32918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4748B"/>
                </a:solidFill>
              </a:rPr>
              <a:t>Wire API Gateway to your Lambda — remove the static stub.</a:t>
            </a:r>
            <a:endParaRPr lang="en-US" sz="1000" dirty="0"/>
          </a:p>
        </p:txBody>
      </p:sp>
      <p:sp>
        <p:nvSpPr>
          <p:cNvPr id="29" name="Shape 27"/>
          <p:cNvSpPr/>
          <p:nvPr/>
        </p:nvSpPr>
        <p:spPr>
          <a:xfrm>
            <a:off x="4663440" y="3611880"/>
            <a:ext cx="3931920" cy="1051560"/>
          </a:xfrm>
          <a:prstGeom prst="rect">
            <a:avLst/>
          </a:prstGeom>
          <a:solidFill>
            <a:srgbClr val="1A3030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Shape 28"/>
          <p:cNvSpPr/>
          <p:nvPr/>
        </p:nvSpPr>
        <p:spPr>
          <a:xfrm>
            <a:off x="4663440" y="3611880"/>
            <a:ext cx="411480" cy="105156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29"/>
          <p:cNvSpPr/>
          <p:nvPr/>
        </p:nvSpPr>
        <p:spPr>
          <a:xfrm>
            <a:off x="4663440" y="3611880"/>
            <a:ext cx="41148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</a:rPr>
              <a:t>6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5166360" y="3703320"/>
            <a:ext cx="32918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</a:rPr>
              <a:t>Observe with CloudWatch / X-Ray</a:t>
            </a:r>
            <a:endParaRPr lang="en-US" sz="1100" dirty="0"/>
          </a:p>
        </p:txBody>
      </p:sp>
      <p:sp>
        <p:nvSpPr>
          <p:cNvPr id="33" name="Text 31"/>
          <p:cNvSpPr/>
          <p:nvPr/>
        </p:nvSpPr>
        <p:spPr>
          <a:xfrm>
            <a:off x="5166360" y="4023360"/>
            <a:ext cx="32918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4748B"/>
                </a:solidFill>
              </a:rPr>
              <a:t>Trace cold starts, execution duration, and errors end-to-end.</a:t>
            </a:r>
            <a:endParaRPr lang="en-US" sz="1000" dirty="0"/>
          </a:p>
        </p:txBody>
      </p:sp>
      <p:sp>
        <p:nvSpPr>
          <p:cNvPr id="34" name="Text 32"/>
          <p:cNvSpPr/>
          <p:nvPr/>
        </p:nvSpPr>
        <p:spPr>
          <a:xfrm>
            <a:off x="8503920" y="4846320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4748B"/>
                </a:solidFill>
              </a:rPr>
              <a:t>24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1C3838"/>
          </a:solidFill>
          <a:ln w="12700">
            <a:solidFill>
              <a:srgbClr val="1C3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4754880" y="0"/>
            <a:ext cx="4389120" cy="5143500"/>
          </a:xfrm>
          <a:prstGeom prst="rect">
            <a:avLst/>
          </a:prstGeom>
          <a:solidFill>
            <a:srgbClr val="1C3838"/>
          </a:solidFill>
          <a:ln w="12700">
            <a:solidFill>
              <a:srgbClr val="1C383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4937760" y="548640"/>
            <a:ext cx="3840480" cy="73152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029200" y="548640"/>
            <a:ext cx="3657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kern="0" spc="300" dirty="0">
                <a:solidFill>
                  <a:srgbClr val="FFFFFF"/>
                </a:solidFill>
              </a:rPr>
              <a:t>MICROSERVICES</a:t>
            </a:r>
            <a:endParaRPr lang="en-US" sz="1700" dirty="0"/>
          </a:p>
        </p:txBody>
      </p:sp>
      <p:sp>
        <p:nvSpPr>
          <p:cNvPr id="6" name="Shape 4"/>
          <p:cNvSpPr/>
          <p:nvPr/>
        </p:nvSpPr>
        <p:spPr>
          <a:xfrm>
            <a:off x="4937760" y="1554480"/>
            <a:ext cx="3840480" cy="731520"/>
          </a:xfrm>
          <a:prstGeom prst="rect">
            <a:avLst/>
          </a:prstGeom>
          <a:solidFill>
            <a:srgbClr val="00A896"/>
          </a:solidFill>
          <a:ln w="12700">
            <a:solidFill>
              <a:srgbClr val="00A89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5029200" y="1554480"/>
            <a:ext cx="3657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kern="0" spc="300" dirty="0">
                <a:solidFill>
                  <a:srgbClr val="FFFFFF"/>
                </a:solidFill>
              </a:rPr>
              <a:t>EVENT-DRIVEN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937760" y="2560320"/>
            <a:ext cx="3840480" cy="731520"/>
          </a:xfrm>
          <a:prstGeom prst="rect">
            <a:avLst/>
          </a:prstGeom>
          <a:solidFill>
            <a:srgbClr val="E05A50"/>
          </a:solidFill>
          <a:ln w="12700">
            <a:solidFill>
              <a:srgbClr val="E05A5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5029200" y="2560320"/>
            <a:ext cx="3657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kern="0" spc="300" dirty="0">
                <a:solidFill>
                  <a:srgbClr val="FFFFFF"/>
                </a:solidFill>
              </a:rPr>
              <a:t>SERVERLESS</a:t>
            </a:r>
            <a:endParaRPr lang="en-US" sz="1700" dirty="0"/>
          </a:p>
        </p:txBody>
      </p:sp>
      <p:sp>
        <p:nvSpPr>
          <p:cNvPr id="10" name="Shape 8"/>
          <p:cNvSpPr/>
          <p:nvPr/>
        </p:nvSpPr>
        <p:spPr>
          <a:xfrm>
            <a:off x="4937760" y="3566160"/>
            <a:ext cx="3840480" cy="731520"/>
          </a:xfrm>
          <a:prstGeom prst="rect">
            <a:avLst/>
          </a:prstGeom>
          <a:solidFill>
            <a:srgbClr val="F4A336"/>
          </a:solidFill>
          <a:ln w="12700">
            <a:solidFill>
              <a:srgbClr val="F4A33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5029200" y="3566160"/>
            <a:ext cx="3657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kern="0" spc="300" dirty="0">
                <a:solidFill>
                  <a:srgbClr val="FFFFFF"/>
                </a:solidFill>
              </a:rPr>
              <a:t>KUBERNETES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365760" y="365760"/>
            <a:ext cx="42062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4748B"/>
                </a:solidFill>
              </a:rPr>
              <a:t>Web Science Application Development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365760" y="914400"/>
            <a:ext cx="420624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Scaling Web Applications</a:t>
            </a:r>
            <a:endParaRPr lang="en-US" sz="3000" dirty="0"/>
          </a:p>
        </p:txBody>
      </p:sp>
      <p:sp>
        <p:nvSpPr>
          <p:cNvPr id="14" name="Text 12"/>
          <p:cNvSpPr/>
          <p:nvPr/>
        </p:nvSpPr>
        <p:spPr>
          <a:xfrm>
            <a:off x="365760" y="1691640"/>
            <a:ext cx="420624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0280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Architecture Patterns</a:t>
            </a:r>
            <a:endParaRPr lang="en-US" sz="3000" dirty="0"/>
          </a:p>
        </p:txBody>
      </p:sp>
      <p:sp>
        <p:nvSpPr>
          <p:cNvPr id="15" name="Text 13"/>
          <p:cNvSpPr/>
          <p:nvPr/>
        </p:nvSpPr>
        <p:spPr>
          <a:xfrm>
            <a:off x="365760" y="2377440"/>
            <a:ext cx="42062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64748B"/>
                </a:solidFill>
              </a:rPr>
              <a:t>Microservices · Event-Driven · Serverless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65760" y="4114800"/>
            <a:ext cx="41148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4748B"/>
                </a:solidFill>
              </a:rPr>
              <a:t>Jason Kuruzovich, PhD</a:t>
            </a:r>
            <a:endParaRPr lang="en-US" sz="1000" dirty="0"/>
          </a:p>
          <a:p>
            <a:pPr marL="0" indent="0">
              <a:buNone/>
            </a:pPr>
            <a:r>
              <a:rPr lang="en-US" sz="1000" dirty="0">
                <a:solidFill>
                  <a:srgbClr val="64748B"/>
                </a:solidFill>
              </a:rPr>
              <a:t>kuruzj@rpi.edu</a:t>
            </a:r>
            <a:endParaRPr lang="en-US" sz="1000" dirty="0"/>
          </a:p>
          <a:p>
            <a:pPr marL="0" indent="0">
              <a:buNone/>
            </a:pPr>
            <a:r>
              <a:rPr lang="en-US" sz="1000" dirty="0">
                <a:solidFill>
                  <a:srgbClr val="64748B"/>
                </a:solidFill>
              </a:rPr>
              <a:t>https://biggermatrix.com</a:t>
            </a:r>
            <a:endParaRPr lang="en-US" sz="1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1C3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65760" y="91440"/>
            <a:ext cx="841248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</a:rPr>
              <a:t>Key Takeaways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365760" y="1143000"/>
            <a:ext cx="8412480" cy="530352"/>
          </a:xfrm>
          <a:prstGeom prst="rect">
            <a:avLst/>
          </a:prstGeom>
          <a:solidFill>
            <a:srgbClr val="1A3030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365760" y="1143000"/>
            <a:ext cx="109728" cy="530352"/>
          </a:xfrm>
          <a:prstGeom prst="rect">
            <a:avLst/>
          </a:prstGeom>
          <a:solidFill>
            <a:srgbClr val="00A896"/>
          </a:solidFill>
          <a:ln w="12700">
            <a:solidFill>
              <a:srgbClr val="00A89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493776" y="1143000"/>
            <a:ext cx="36576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0A896"/>
                </a:solidFill>
              </a:rPr>
              <a:t>1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914400" y="1143000"/>
            <a:ext cx="768096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FFFF"/>
                </a:solidFill>
              </a:rPr>
              <a:t>Static sites belong on S3 + CloudFront — zero servers, near-zero cost, infinite scale.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365760" y="1764792"/>
            <a:ext cx="8412480" cy="530352"/>
          </a:xfrm>
          <a:prstGeom prst="rect">
            <a:avLst/>
          </a:prstGeom>
          <a:solidFill>
            <a:srgbClr val="1A3030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365760" y="1764792"/>
            <a:ext cx="109728" cy="530352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493776" y="1764792"/>
            <a:ext cx="36576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28090"/>
                </a:solidFill>
              </a:rPr>
              <a:t>2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914400" y="1764792"/>
            <a:ext cx="768096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FFFF"/>
                </a:solidFill>
              </a:rPr>
              <a:t>Microservices solve the monolith's scale ceiling by making each domain independently deployable.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365760" y="2386584"/>
            <a:ext cx="8412480" cy="530352"/>
          </a:xfrm>
          <a:prstGeom prst="rect">
            <a:avLst/>
          </a:prstGeom>
          <a:solidFill>
            <a:srgbClr val="1A3030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365760" y="2386584"/>
            <a:ext cx="109728" cy="530352"/>
          </a:xfrm>
          <a:prstGeom prst="rect">
            <a:avLst/>
          </a:prstGeom>
          <a:solidFill>
            <a:srgbClr val="F4A336"/>
          </a:solidFill>
          <a:ln w="12700">
            <a:solidFill>
              <a:srgbClr val="F4A33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493776" y="2386584"/>
            <a:ext cx="36576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4A336"/>
                </a:solidFill>
              </a:rPr>
              <a:t>3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914400" y="2386584"/>
            <a:ext cx="768096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FFFF"/>
                </a:solidFill>
              </a:rPr>
              <a:t>Event-driven architecture decouples services — producers never know their consumers.</a:t>
            </a:r>
            <a:endParaRPr lang="en-US" sz="1100" dirty="0"/>
          </a:p>
        </p:txBody>
      </p:sp>
      <p:sp>
        <p:nvSpPr>
          <p:cNvPr id="16" name="Shape 14"/>
          <p:cNvSpPr/>
          <p:nvPr/>
        </p:nvSpPr>
        <p:spPr>
          <a:xfrm>
            <a:off x="365760" y="3008376"/>
            <a:ext cx="8412480" cy="530352"/>
          </a:xfrm>
          <a:prstGeom prst="rect">
            <a:avLst/>
          </a:prstGeom>
          <a:solidFill>
            <a:srgbClr val="1A3030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365760" y="3008376"/>
            <a:ext cx="109728" cy="530352"/>
          </a:xfrm>
          <a:prstGeom prst="rect">
            <a:avLst/>
          </a:prstGeom>
          <a:solidFill>
            <a:srgbClr val="E05A50"/>
          </a:solidFill>
          <a:ln w="12700">
            <a:solidFill>
              <a:srgbClr val="E05A5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493776" y="3008376"/>
            <a:ext cx="36576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E05A50"/>
                </a:solidFill>
              </a:rPr>
              <a:t>4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914400" y="3008376"/>
            <a:ext cx="768096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FFFF"/>
                </a:solidFill>
              </a:rPr>
              <a:t>Containers (ECS/K8s) are right for long-running, stateful, or CPU-heavy workloads.</a:t>
            </a:r>
            <a:endParaRPr lang="en-US" sz="1100" dirty="0"/>
          </a:p>
        </p:txBody>
      </p:sp>
      <p:sp>
        <p:nvSpPr>
          <p:cNvPr id="20" name="Shape 18"/>
          <p:cNvSpPr/>
          <p:nvPr/>
        </p:nvSpPr>
        <p:spPr>
          <a:xfrm>
            <a:off x="365760" y="3630168"/>
            <a:ext cx="8412480" cy="530352"/>
          </a:xfrm>
          <a:prstGeom prst="rect">
            <a:avLst/>
          </a:prstGeom>
          <a:solidFill>
            <a:srgbClr val="1A3030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/>
          <p:cNvSpPr/>
          <p:nvPr/>
        </p:nvSpPr>
        <p:spPr>
          <a:xfrm>
            <a:off x="365760" y="3630168"/>
            <a:ext cx="109728" cy="530352"/>
          </a:xfrm>
          <a:prstGeom prst="rect">
            <a:avLst/>
          </a:prstGeom>
          <a:solidFill>
            <a:srgbClr val="4CAF6A"/>
          </a:solidFill>
          <a:ln w="12700">
            <a:solidFill>
              <a:srgbClr val="4CAF6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493776" y="3630168"/>
            <a:ext cx="36576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4CAF6A"/>
                </a:solidFill>
              </a:rPr>
              <a:t>5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914400" y="3630168"/>
            <a:ext cx="768096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FFFF"/>
                </a:solidFill>
              </a:rPr>
              <a:t>Lambda is right for event-triggered, short-lived, unpredictably bursty workloads.</a:t>
            </a:r>
            <a:endParaRPr lang="en-US" sz="1100" dirty="0"/>
          </a:p>
        </p:txBody>
      </p:sp>
      <p:sp>
        <p:nvSpPr>
          <p:cNvPr id="24" name="Shape 22"/>
          <p:cNvSpPr/>
          <p:nvPr/>
        </p:nvSpPr>
        <p:spPr>
          <a:xfrm>
            <a:off x="365760" y="4251960"/>
            <a:ext cx="8412480" cy="530352"/>
          </a:xfrm>
          <a:prstGeom prst="rect">
            <a:avLst/>
          </a:prstGeom>
          <a:solidFill>
            <a:srgbClr val="1A3030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/>
          <p:cNvSpPr/>
          <p:nvPr/>
        </p:nvSpPr>
        <p:spPr>
          <a:xfrm>
            <a:off x="365760" y="4251960"/>
            <a:ext cx="109728" cy="530352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493776" y="4251960"/>
            <a:ext cx="36576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E3A5F"/>
                </a:solidFill>
              </a:rPr>
              <a:t>6</a:t>
            </a:r>
            <a:endParaRPr lang="en-US" sz="1300" dirty="0"/>
          </a:p>
        </p:txBody>
      </p:sp>
      <p:sp>
        <p:nvSpPr>
          <p:cNvPr id="27" name="Text 25"/>
          <p:cNvSpPr/>
          <p:nvPr/>
        </p:nvSpPr>
        <p:spPr>
          <a:xfrm>
            <a:off x="914400" y="4251960"/>
            <a:ext cx="768096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FFFF"/>
                </a:solidFill>
              </a:rPr>
              <a:t>Pick the simplest model that meets the requirement — over-engineering is a real cost.</a:t>
            </a:r>
            <a:endParaRPr lang="en-US" sz="1100" dirty="0"/>
          </a:p>
        </p:txBody>
      </p:sp>
      <p:sp>
        <p:nvSpPr>
          <p:cNvPr id="28" name="Text 26"/>
          <p:cNvSpPr/>
          <p:nvPr/>
        </p:nvSpPr>
        <p:spPr>
          <a:xfrm>
            <a:off x="8503920" y="4846320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4748B"/>
                </a:solidFill>
              </a:rPr>
              <a:t>25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182880"/>
            <a:ext cx="8412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Where We Are in the Course</a:t>
            </a:r>
            <a:endParaRPr lang="en-US" sz="2200" dirty="0"/>
          </a:p>
        </p:txBody>
      </p:sp>
      <p:sp>
        <p:nvSpPr>
          <p:cNvPr id="3" name="Shape 1"/>
          <p:cNvSpPr/>
          <p:nvPr/>
        </p:nvSpPr>
        <p:spPr>
          <a:xfrm>
            <a:off x="365760" y="685800"/>
            <a:ext cx="8412480" cy="36576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0" y="4892040"/>
            <a:ext cx="9144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64748B"/>
                </a:solidFill>
              </a:rPr>
              <a:t>Web Science Application Development  |  Jason Kuruzovich  |  RPI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8503920" y="4846320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4748B"/>
                </a:solidFill>
              </a:rPr>
              <a:t>2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457200" y="1463040"/>
            <a:ext cx="1463040" cy="1371600"/>
          </a:xfrm>
          <a:prstGeom prst="rect">
            <a:avLst/>
          </a:prstGeom>
          <a:solidFill>
            <a:srgbClr val="00A896"/>
          </a:solidFill>
          <a:ln w="12700">
            <a:solidFill>
              <a:srgbClr val="00A89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457200" y="1463040"/>
            <a:ext cx="146304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</a:rPr>
              <a:t>Authentication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</a:rPr>
              <a:t>&amp; Authorization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457200" y="2852928"/>
            <a:ext cx="14630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64748B"/>
                </a:solidFill>
              </a:rPr>
              <a:t>✓ Done</a:t>
            </a:r>
            <a:endParaRPr lang="en-US" sz="900" dirty="0"/>
          </a:p>
        </p:txBody>
      </p:sp>
      <p:sp>
        <p:nvSpPr>
          <p:cNvPr id="9" name="Shape 7"/>
          <p:cNvSpPr/>
          <p:nvPr/>
        </p:nvSpPr>
        <p:spPr>
          <a:xfrm>
            <a:off x="2148840" y="1463040"/>
            <a:ext cx="1463040" cy="1371600"/>
          </a:xfrm>
          <a:prstGeom prst="rect">
            <a:avLst/>
          </a:prstGeom>
          <a:solidFill>
            <a:srgbClr val="00A896"/>
          </a:solidFill>
          <a:ln w="12700">
            <a:solidFill>
              <a:srgbClr val="00A89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2148840" y="1463040"/>
            <a:ext cx="146304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</a:rPr>
              <a:t>Testing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</a:rPr>
              <a:t>(Unit &amp; Integration)</a:t>
            </a:r>
            <a:endParaRPr lang="en-US" sz="1100" dirty="0"/>
          </a:p>
        </p:txBody>
      </p:sp>
      <p:sp>
        <p:nvSpPr>
          <p:cNvPr id="11" name="Text 9"/>
          <p:cNvSpPr/>
          <p:nvPr/>
        </p:nvSpPr>
        <p:spPr>
          <a:xfrm>
            <a:off x="2148840" y="2852928"/>
            <a:ext cx="14630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64748B"/>
                </a:solidFill>
              </a:rPr>
              <a:t>✓ Done</a:t>
            </a:r>
            <a:endParaRPr lang="en-US" sz="900" dirty="0"/>
          </a:p>
        </p:txBody>
      </p:sp>
      <p:sp>
        <p:nvSpPr>
          <p:cNvPr id="12" name="Shape 10"/>
          <p:cNvSpPr/>
          <p:nvPr/>
        </p:nvSpPr>
        <p:spPr>
          <a:xfrm>
            <a:off x="3840480" y="1463040"/>
            <a:ext cx="1463040" cy="1371600"/>
          </a:xfrm>
          <a:prstGeom prst="rect">
            <a:avLst/>
          </a:prstGeom>
          <a:solidFill>
            <a:srgbClr val="00A896"/>
          </a:solidFill>
          <a:ln w="12700">
            <a:solidFill>
              <a:srgbClr val="00A89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3840480" y="1463040"/>
            <a:ext cx="146304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</a:rPr>
              <a:t>Deployment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</a:rPr>
              <a:t>&amp; CI/CD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3840480" y="2852928"/>
            <a:ext cx="14630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64748B"/>
                </a:solidFill>
              </a:rPr>
              <a:t>✓ Done</a:t>
            </a:r>
            <a:endParaRPr lang="en-US" sz="900" dirty="0"/>
          </a:p>
        </p:txBody>
      </p:sp>
      <p:sp>
        <p:nvSpPr>
          <p:cNvPr id="15" name="Shape 13"/>
          <p:cNvSpPr/>
          <p:nvPr/>
        </p:nvSpPr>
        <p:spPr>
          <a:xfrm>
            <a:off x="5532120" y="1463040"/>
            <a:ext cx="1463040" cy="1371600"/>
          </a:xfrm>
          <a:prstGeom prst="rect">
            <a:avLst/>
          </a:prstGeom>
          <a:solidFill>
            <a:srgbClr val="E05A50"/>
          </a:solidFill>
          <a:ln w="12700">
            <a:solidFill>
              <a:srgbClr val="E05A5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5532120" y="1463040"/>
            <a:ext cx="146304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</a:rPr>
              <a:t>Scaling &amp;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</a:rPr>
              <a:t>Architecture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7223760" y="1463040"/>
            <a:ext cx="1463040" cy="137160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7223760" y="1463040"/>
            <a:ext cx="146304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64748B"/>
                </a:solidFill>
              </a:rPr>
              <a:t>Security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dirty="0">
                <a:solidFill>
                  <a:srgbClr val="64748B"/>
                </a:solidFill>
              </a:rPr>
              <a:t>Hardening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457200" y="420624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64748B"/>
                </a:solidFill>
              </a:rPr>
              <a:t>Today's focus: how applications scale — choosing between static hosting, containers, and serverless functions.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C3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65760" y="1554480"/>
            <a:ext cx="4572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00A896"/>
                </a:solidFill>
              </a:rPr>
              <a:t>PART 1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65760" y="1920240"/>
            <a:ext cx="59436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Scaling Problem</a:t>
            </a:r>
            <a:endParaRPr lang="en-US" sz="3600" dirty="0"/>
          </a:p>
        </p:txBody>
      </p:sp>
      <p:sp>
        <p:nvSpPr>
          <p:cNvPr id="5" name="Text 3"/>
          <p:cNvSpPr/>
          <p:nvPr/>
        </p:nvSpPr>
        <p:spPr>
          <a:xfrm>
            <a:off x="365760" y="2926080"/>
            <a:ext cx="5943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64748B"/>
                </a:solidFill>
              </a:rPr>
              <a:t>Why architecture decisions matter early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8503920" y="4846320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4748B"/>
                </a:solidFill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182880"/>
            <a:ext cx="8412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Two Ways to Scale</a:t>
            </a:r>
            <a:endParaRPr lang="en-US" sz="2200" dirty="0"/>
          </a:p>
        </p:txBody>
      </p:sp>
      <p:sp>
        <p:nvSpPr>
          <p:cNvPr id="3" name="Shape 1"/>
          <p:cNvSpPr/>
          <p:nvPr/>
        </p:nvSpPr>
        <p:spPr>
          <a:xfrm>
            <a:off x="365760" y="685800"/>
            <a:ext cx="8412480" cy="36576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0" y="4892040"/>
            <a:ext cx="9144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64748B"/>
                </a:solidFill>
              </a:rPr>
              <a:t>Web Science Application Development  |  Jason Kuruzovich  |  RPI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8503920" y="4846320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4748B"/>
                </a:solidFill>
              </a:rPr>
              <a:t>4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365760" y="868680"/>
            <a:ext cx="3931920" cy="3291840"/>
          </a:xfrm>
          <a:prstGeom prst="rect">
            <a:avLst/>
          </a:prstGeom>
          <a:solidFill>
            <a:srgbClr val="F7F9FA"/>
          </a:solidFill>
          <a:ln w="12700">
            <a:solidFill>
              <a:srgbClr val="E2E8F0"/>
            </a:solidFill>
            <a:prstDash val="solid"/>
          </a:ln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365760" y="868680"/>
            <a:ext cx="3931920" cy="347472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475488" y="868680"/>
            <a:ext cx="37490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FFFFFF"/>
                </a:solidFill>
              </a:rPr>
              <a:t>Vertical Scaling (Scale Up)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502920" y="1280160"/>
            <a:ext cx="3703320" cy="2788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Add more CPU / RAM to existing server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Simplest path — no code changes needed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Single point of failure remains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Hard ceiling: largest instance available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Expensive at high end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Downtime often required for upgrades</a:t>
            </a:r>
            <a:endParaRPr lang="en-US" sz="1050" dirty="0"/>
          </a:p>
        </p:txBody>
      </p:sp>
      <p:sp>
        <p:nvSpPr>
          <p:cNvPr id="10" name="Shape 8"/>
          <p:cNvSpPr/>
          <p:nvPr/>
        </p:nvSpPr>
        <p:spPr>
          <a:xfrm>
            <a:off x="4663440" y="868680"/>
            <a:ext cx="3931920" cy="3291840"/>
          </a:xfrm>
          <a:prstGeom prst="rect">
            <a:avLst/>
          </a:prstGeom>
          <a:solidFill>
            <a:srgbClr val="F7F9FA"/>
          </a:solidFill>
          <a:ln w="12700">
            <a:solidFill>
              <a:srgbClr val="E2E8F0"/>
            </a:solidFill>
            <a:prstDash val="solid"/>
          </a:ln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4663440" y="868680"/>
            <a:ext cx="3931920" cy="347472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4773168" y="868680"/>
            <a:ext cx="37490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FFFFFF"/>
                </a:solidFill>
              </a:rPr>
              <a:t>Horizontal Scaling (Scale Out)</a:t>
            </a:r>
            <a:endParaRPr lang="en-US" sz="1150" dirty="0"/>
          </a:p>
        </p:txBody>
      </p:sp>
      <p:sp>
        <p:nvSpPr>
          <p:cNvPr id="13" name="Text 11"/>
          <p:cNvSpPr/>
          <p:nvPr/>
        </p:nvSpPr>
        <p:spPr>
          <a:xfrm>
            <a:off x="4800600" y="1280160"/>
            <a:ext cx="3703320" cy="2788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Add more servers; distribute load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Near-linear capacity growth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Eliminates single point of failure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Requires stateless application design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Load balancer distributes traffic</a:t>
            </a:r>
            <a:endParaRPr lang="en-US" sz="10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50" dirty="0">
                <a:solidFill>
                  <a:srgbClr val="1E293B"/>
                </a:solidFill>
              </a:rPr>
              <a:t>Foundation for cloud-native architectures</a:t>
            </a:r>
            <a:endParaRPr lang="en-US" sz="1050" dirty="0"/>
          </a:p>
        </p:txBody>
      </p:sp>
      <p:sp>
        <p:nvSpPr>
          <p:cNvPr id="14" name="Text 12"/>
          <p:cNvSpPr/>
          <p:nvPr/>
        </p:nvSpPr>
        <p:spPr>
          <a:xfrm>
            <a:off x="365760" y="4251960"/>
            <a:ext cx="84124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i="1" dirty="0">
                <a:solidFill>
                  <a:srgbClr val="E05A50"/>
                </a:solidFill>
              </a:rPr>
              <a:t>→  Modern cloud architecture defaults to horizontal. Your app design must support it.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182880"/>
            <a:ext cx="8412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Monolith: Where Scaling Breaks Down</a:t>
            </a:r>
            <a:endParaRPr lang="en-US" sz="2200" dirty="0"/>
          </a:p>
        </p:txBody>
      </p:sp>
      <p:sp>
        <p:nvSpPr>
          <p:cNvPr id="3" name="Shape 1"/>
          <p:cNvSpPr/>
          <p:nvPr/>
        </p:nvSpPr>
        <p:spPr>
          <a:xfrm>
            <a:off x="365760" y="685800"/>
            <a:ext cx="8412480" cy="36576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0" y="4892040"/>
            <a:ext cx="9144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64748B"/>
                </a:solidFill>
              </a:rPr>
              <a:t>Web Science Application Development  |  Jason Kuruzovich  |  RPI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8503920" y="4846320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4748B"/>
                </a:solidFill>
              </a:rPr>
              <a:t>5</a:t>
            </a:r>
            <a:endParaRPr lang="en-US" sz="9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822960"/>
            <a:ext cx="502920" cy="50292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005840" y="868680"/>
            <a:ext cx="2743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E293B"/>
                </a:solidFill>
              </a:rPr>
              <a:t>The Monolith</a:t>
            </a:r>
            <a:endParaRPr lang="en-US" sz="1400" dirty="0"/>
          </a:p>
        </p:txBody>
      </p:sp>
      <p:sp>
        <p:nvSpPr>
          <p:cNvPr id="8" name="Shape 5"/>
          <p:cNvSpPr/>
          <p:nvPr/>
        </p:nvSpPr>
        <p:spPr>
          <a:xfrm>
            <a:off x="365760" y="1371600"/>
            <a:ext cx="3200400" cy="228600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6"/>
          <p:cNvSpPr/>
          <p:nvPr/>
        </p:nvSpPr>
        <p:spPr>
          <a:xfrm>
            <a:off x="502920" y="1481328"/>
            <a:ext cx="2926080" cy="256032"/>
          </a:xfrm>
          <a:prstGeom prst="rect">
            <a:avLst/>
          </a:prstGeom>
          <a:solidFill>
            <a:srgbClr val="1E4D6B"/>
          </a:solidFill>
          <a:ln w="12700">
            <a:solidFill>
              <a:srgbClr val="1E4D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502920" y="1481328"/>
            <a:ext cx="2926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FFFFFF"/>
                </a:solidFill>
              </a:rPr>
              <a:t>UI Layer</a:t>
            </a:r>
            <a:endParaRPr lang="en-US" sz="900" dirty="0"/>
          </a:p>
        </p:txBody>
      </p:sp>
      <p:sp>
        <p:nvSpPr>
          <p:cNvPr id="11" name="Shape 8"/>
          <p:cNvSpPr/>
          <p:nvPr/>
        </p:nvSpPr>
        <p:spPr>
          <a:xfrm>
            <a:off x="502920" y="1810512"/>
            <a:ext cx="2926080" cy="256032"/>
          </a:xfrm>
          <a:prstGeom prst="rect">
            <a:avLst/>
          </a:prstGeom>
          <a:solidFill>
            <a:srgbClr val="163D57"/>
          </a:solidFill>
          <a:ln w="12700">
            <a:solidFill>
              <a:srgbClr val="1E4D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502920" y="1810512"/>
            <a:ext cx="2926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FFFFFF"/>
                </a:solidFill>
              </a:rPr>
              <a:t>Business Logic</a:t>
            </a:r>
            <a:endParaRPr lang="en-US" sz="900" dirty="0"/>
          </a:p>
        </p:txBody>
      </p:sp>
      <p:sp>
        <p:nvSpPr>
          <p:cNvPr id="13" name="Shape 10"/>
          <p:cNvSpPr/>
          <p:nvPr/>
        </p:nvSpPr>
        <p:spPr>
          <a:xfrm>
            <a:off x="502920" y="2139696"/>
            <a:ext cx="2926080" cy="256032"/>
          </a:xfrm>
          <a:prstGeom prst="rect">
            <a:avLst/>
          </a:prstGeom>
          <a:solidFill>
            <a:srgbClr val="1E4D6B"/>
          </a:solidFill>
          <a:ln w="12700">
            <a:solidFill>
              <a:srgbClr val="1E4D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502920" y="2139696"/>
            <a:ext cx="2926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FFFFFF"/>
                </a:solidFill>
              </a:rPr>
              <a:t>Data Access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502920" y="2468880"/>
            <a:ext cx="2926080" cy="256032"/>
          </a:xfrm>
          <a:prstGeom prst="rect">
            <a:avLst/>
          </a:prstGeom>
          <a:solidFill>
            <a:srgbClr val="163D57"/>
          </a:solidFill>
          <a:ln w="12700">
            <a:solidFill>
              <a:srgbClr val="1E4D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3"/>
          <p:cNvSpPr/>
          <p:nvPr/>
        </p:nvSpPr>
        <p:spPr>
          <a:xfrm>
            <a:off x="502920" y="2468880"/>
            <a:ext cx="2926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FFFFFF"/>
                </a:solidFill>
              </a:rPr>
              <a:t>Auth</a:t>
            </a:r>
            <a:endParaRPr lang="en-US" sz="900" dirty="0"/>
          </a:p>
        </p:txBody>
      </p:sp>
      <p:sp>
        <p:nvSpPr>
          <p:cNvPr id="17" name="Shape 14"/>
          <p:cNvSpPr/>
          <p:nvPr/>
        </p:nvSpPr>
        <p:spPr>
          <a:xfrm>
            <a:off x="502920" y="2798064"/>
            <a:ext cx="2926080" cy="256032"/>
          </a:xfrm>
          <a:prstGeom prst="rect">
            <a:avLst/>
          </a:prstGeom>
          <a:solidFill>
            <a:srgbClr val="1E4D6B"/>
          </a:solidFill>
          <a:ln w="12700">
            <a:solidFill>
              <a:srgbClr val="1E4D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502920" y="2798064"/>
            <a:ext cx="2926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FFFFFF"/>
                </a:solidFill>
              </a:rPr>
              <a:t>Notifications</a:t>
            </a:r>
            <a:endParaRPr lang="en-US" sz="900" dirty="0"/>
          </a:p>
        </p:txBody>
      </p:sp>
      <p:sp>
        <p:nvSpPr>
          <p:cNvPr id="19" name="Shape 16"/>
          <p:cNvSpPr/>
          <p:nvPr/>
        </p:nvSpPr>
        <p:spPr>
          <a:xfrm>
            <a:off x="502920" y="3127248"/>
            <a:ext cx="2926080" cy="256032"/>
          </a:xfrm>
          <a:prstGeom prst="rect">
            <a:avLst/>
          </a:prstGeom>
          <a:solidFill>
            <a:srgbClr val="163D57"/>
          </a:solidFill>
          <a:ln w="12700">
            <a:solidFill>
              <a:srgbClr val="1E4D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7"/>
          <p:cNvSpPr/>
          <p:nvPr/>
        </p:nvSpPr>
        <p:spPr>
          <a:xfrm>
            <a:off x="502920" y="3127248"/>
            <a:ext cx="2926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FFFFFF"/>
                </a:solidFill>
              </a:rPr>
              <a:t>Reports</a:t>
            </a:r>
            <a:endParaRPr lang="en-US" sz="900" dirty="0"/>
          </a:p>
        </p:txBody>
      </p:sp>
      <p:pic>
        <p:nvPicPr>
          <p:cNvPr id="21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480" y="1078992"/>
            <a:ext cx="274320" cy="274320"/>
          </a:xfrm>
          <a:prstGeom prst="rect">
            <a:avLst/>
          </a:prstGeom>
        </p:spPr>
      </p:pic>
      <p:sp>
        <p:nvSpPr>
          <p:cNvPr id="22" name="Text 18"/>
          <p:cNvSpPr/>
          <p:nvPr/>
        </p:nvSpPr>
        <p:spPr>
          <a:xfrm>
            <a:off x="4206240" y="1051560"/>
            <a:ext cx="4572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E293B"/>
                </a:solidFill>
              </a:rPr>
              <a:t>Deploy everything to change one line</a:t>
            </a:r>
            <a:endParaRPr lang="en-US" sz="1100" dirty="0"/>
          </a:p>
        </p:txBody>
      </p:sp>
      <p:pic>
        <p:nvPicPr>
          <p:cNvPr id="23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480" y="1645920"/>
            <a:ext cx="274320" cy="274320"/>
          </a:xfrm>
          <a:prstGeom prst="rect">
            <a:avLst/>
          </a:prstGeom>
        </p:spPr>
      </p:pic>
      <p:sp>
        <p:nvSpPr>
          <p:cNvPr id="24" name="Text 19"/>
          <p:cNvSpPr/>
          <p:nvPr/>
        </p:nvSpPr>
        <p:spPr>
          <a:xfrm>
            <a:off x="4206240" y="1618488"/>
            <a:ext cx="4572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E293B"/>
                </a:solidFill>
              </a:rPr>
              <a:t>Scale the whole app for one bottleneck</a:t>
            </a:r>
            <a:endParaRPr lang="en-US" sz="1100" dirty="0"/>
          </a:p>
        </p:txBody>
      </p:sp>
      <p:pic>
        <p:nvPicPr>
          <p:cNvPr id="25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480" y="2212848"/>
            <a:ext cx="274320" cy="274320"/>
          </a:xfrm>
          <a:prstGeom prst="rect">
            <a:avLst/>
          </a:prstGeom>
        </p:spPr>
      </p:pic>
      <p:sp>
        <p:nvSpPr>
          <p:cNvPr id="26" name="Text 20"/>
          <p:cNvSpPr/>
          <p:nvPr/>
        </p:nvSpPr>
        <p:spPr>
          <a:xfrm>
            <a:off x="4206240" y="2185416"/>
            <a:ext cx="4572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E293B"/>
                </a:solidFill>
              </a:rPr>
              <a:t>One failure can bring down everything</a:t>
            </a:r>
            <a:endParaRPr lang="en-US" sz="1100" dirty="0"/>
          </a:p>
        </p:txBody>
      </p:sp>
      <p:pic>
        <p:nvPicPr>
          <p:cNvPr id="27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480" y="2779776"/>
            <a:ext cx="274320" cy="274320"/>
          </a:xfrm>
          <a:prstGeom prst="rect">
            <a:avLst/>
          </a:prstGeom>
        </p:spPr>
      </p:pic>
      <p:sp>
        <p:nvSpPr>
          <p:cNvPr id="28" name="Text 21"/>
          <p:cNvSpPr/>
          <p:nvPr/>
        </p:nvSpPr>
        <p:spPr>
          <a:xfrm>
            <a:off x="4206240" y="2752344"/>
            <a:ext cx="4572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E293B"/>
                </a:solidFill>
              </a:rPr>
              <a:t>Tech lock-in across the entire codebase</a:t>
            </a:r>
            <a:endParaRPr lang="en-US" sz="1100" dirty="0"/>
          </a:p>
        </p:txBody>
      </p:sp>
      <p:pic>
        <p:nvPicPr>
          <p:cNvPr id="29" name="Image 5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480" y="3346704"/>
            <a:ext cx="274320" cy="274320"/>
          </a:xfrm>
          <a:prstGeom prst="rect">
            <a:avLst/>
          </a:prstGeom>
        </p:spPr>
      </p:pic>
      <p:sp>
        <p:nvSpPr>
          <p:cNvPr id="30" name="Text 22"/>
          <p:cNvSpPr/>
          <p:nvPr/>
        </p:nvSpPr>
        <p:spPr>
          <a:xfrm>
            <a:off x="4206240" y="3319272"/>
            <a:ext cx="4572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E293B"/>
                </a:solidFill>
              </a:rPr>
              <a:t>Large teams conflict on the same repo</a:t>
            </a:r>
            <a:endParaRPr lang="en-US" sz="1100" dirty="0"/>
          </a:p>
        </p:txBody>
      </p:sp>
      <p:sp>
        <p:nvSpPr>
          <p:cNvPr id="31" name="Text 23"/>
          <p:cNvSpPr/>
          <p:nvPr/>
        </p:nvSpPr>
        <p:spPr>
          <a:xfrm>
            <a:off x="365760" y="4224528"/>
            <a:ext cx="84124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64748B"/>
                </a:solidFill>
              </a:rPr>
              <a:t>These pain points are exactly what microservices and event-driven architectures are designed to solve.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C3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65760" y="1554480"/>
            <a:ext cx="4572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00A896"/>
                </a:solidFill>
              </a:rPr>
              <a:t>PART 2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65760" y="1920240"/>
            <a:ext cx="59436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Microservices</a:t>
            </a:r>
            <a:endParaRPr lang="en-US" sz="3600" dirty="0"/>
          </a:p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Architecture</a:t>
            </a:r>
            <a:endParaRPr lang="en-US" sz="3600" dirty="0"/>
          </a:p>
        </p:txBody>
      </p:sp>
      <p:sp>
        <p:nvSpPr>
          <p:cNvPr id="5" name="Text 3"/>
          <p:cNvSpPr/>
          <p:nvPr/>
        </p:nvSpPr>
        <p:spPr>
          <a:xfrm>
            <a:off x="365760" y="2926080"/>
            <a:ext cx="5943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64748B"/>
                </a:solidFill>
              </a:rPr>
              <a:t>Small, independent, deployable services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8503920" y="4846320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4748B"/>
                </a:solidFill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182880"/>
            <a:ext cx="8412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Are Microservices?</a:t>
            </a:r>
            <a:endParaRPr lang="en-US" sz="2200" dirty="0"/>
          </a:p>
        </p:txBody>
      </p:sp>
      <p:sp>
        <p:nvSpPr>
          <p:cNvPr id="3" name="Shape 1"/>
          <p:cNvSpPr/>
          <p:nvPr/>
        </p:nvSpPr>
        <p:spPr>
          <a:xfrm>
            <a:off x="365760" y="685800"/>
            <a:ext cx="8412480" cy="36576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0" y="4892040"/>
            <a:ext cx="9144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64748B"/>
                </a:solidFill>
              </a:rPr>
              <a:t>Web Science Application Development  |  Jason Kuruzovich  |  RPI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8503920" y="4846320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4748B"/>
                </a:solidFill>
              </a:rPr>
              <a:t>7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365760" y="777240"/>
            <a:ext cx="84124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64748B"/>
                </a:solidFill>
              </a:rPr>
              <a:t>Each service owns one bounded domain, has its own database, and is independently deployable.</a:t>
            </a:r>
            <a:endParaRPr lang="en-US" sz="1200" dirty="0"/>
          </a:p>
        </p:txBody>
      </p:sp>
      <p:sp>
        <p:nvSpPr>
          <p:cNvPr id="7" name="Shape 5"/>
          <p:cNvSpPr/>
          <p:nvPr/>
        </p:nvSpPr>
        <p:spPr>
          <a:xfrm>
            <a:off x="365760" y="1234440"/>
            <a:ext cx="1828800" cy="91440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365760" y="1234440"/>
            <a:ext cx="18288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User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Service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594360" y="2240280"/>
            <a:ext cx="1371600" cy="45720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594360" y="2240280"/>
            <a:ext cx="1371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</a:rPr>
              <a:t>DB</a:t>
            </a:r>
            <a:endParaRPr lang="en-US" sz="1000" dirty="0"/>
          </a:p>
        </p:txBody>
      </p:sp>
      <p:sp>
        <p:nvSpPr>
          <p:cNvPr id="11" name="Shape 9"/>
          <p:cNvSpPr/>
          <p:nvPr/>
        </p:nvSpPr>
        <p:spPr>
          <a:xfrm>
            <a:off x="2514600" y="1234440"/>
            <a:ext cx="1828800" cy="914400"/>
          </a:xfrm>
          <a:prstGeom prst="rect">
            <a:avLst/>
          </a:prstGeom>
          <a:solidFill>
            <a:srgbClr val="00A896"/>
          </a:solidFill>
          <a:ln w="12700">
            <a:solidFill>
              <a:srgbClr val="00A89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2514600" y="1234440"/>
            <a:ext cx="18288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Order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Service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2743200" y="2240280"/>
            <a:ext cx="1371600" cy="45720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2743200" y="2240280"/>
            <a:ext cx="1371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</a:rPr>
              <a:t>DB</a:t>
            </a:r>
            <a:endParaRPr lang="en-US" sz="1000" dirty="0"/>
          </a:p>
        </p:txBody>
      </p:sp>
      <p:sp>
        <p:nvSpPr>
          <p:cNvPr id="15" name="Shape 13"/>
          <p:cNvSpPr/>
          <p:nvPr/>
        </p:nvSpPr>
        <p:spPr>
          <a:xfrm>
            <a:off x="4663440" y="1234440"/>
            <a:ext cx="1828800" cy="914400"/>
          </a:xfrm>
          <a:prstGeom prst="rect">
            <a:avLst/>
          </a:prstGeom>
          <a:solidFill>
            <a:srgbClr val="E05A50"/>
          </a:solidFill>
          <a:ln w="12700">
            <a:solidFill>
              <a:srgbClr val="E05A5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4663440" y="1234440"/>
            <a:ext cx="18288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Payment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Service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4892040" y="2240280"/>
            <a:ext cx="1371600" cy="45720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4892040" y="2240280"/>
            <a:ext cx="1371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</a:rPr>
              <a:t>DB</a:t>
            </a:r>
            <a:endParaRPr lang="en-US" sz="1000" dirty="0"/>
          </a:p>
        </p:txBody>
      </p:sp>
      <p:sp>
        <p:nvSpPr>
          <p:cNvPr id="19" name="Shape 17"/>
          <p:cNvSpPr/>
          <p:nvPr/>
        </p:nvSpPr>
        <p:spPr>
          <a:xfrm>
            <a:off x="6812280" y="1234440"/>
            <a:ext cx="1828800" cy="914400"/>
          </a:xfrm>
          <a:prstGeom prst="rect">
            <a:avLst/>
          </a:prstGeom>
          <a:solidFill>
            <a:srgbClr val="F4A336"/>
          </a:solidFill>
          <a:ln w="12700">
            <a:solidFill>
              <a:srgbClr val="F4A33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6812280" y="1234440"/>
            <a:ext cx="18288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Notify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Service</a:t>
            </a:r>
            <a:endParaRPr lang="en-US" sz="1200" dirty="0"/>
          </a:p>
        </p:txBody>
      </p:sp>
      <p:sp>
        <p:nvSpPr>
          <p:cNvPr id="21" name="Shape 19"/>
          <p:cNvSpPr/>
          <p:nvPr/>
        </p:nvSpPr>
        <p:spPr>
          <a:xfrm>
            <a:off x="7040880" y="2240280"/>
            <a:ext cx="1371600" cy="45720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7040880" y="2240280"/>
            <a:ext cx="1371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</a:rPr>
              <a:t>DB</a:t>
            </a:r>
            <a:endParaRPr lang="en-US" sz="1000" dirty="0"/>
          </a:p>
        </p:txBody>
      </p:sp>
      <p:sp>
        <p:nvSpPr>
          <p:cNvPr id="23" name="Shape 21"/>
          <p:cNvSpPr/>
          <p:nvPr/>
        </p:nvSpPr>
        <p:spPr>
          <a:xfrm>
            <a:off x="365760" y="2926080"/>
            <a:ext cx="8412480" cy="457200"/>
          </a:xfrm>
          <a:prstGeom prst="rect">
            <a:avLst/>
          </a:prstGeom>
          <a:solidFill>
            <a:srgbClr val="1E3A5F"/>
          </a:solidFill>
          <a:ln w="12700">
            <a:solidFill>
              <a:srgbClr val="1E3A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2"/>
          <p:cNvSpPr/>
          <p:nvPr/>
        </p:nvSpPr>
        <p:spPr>
          <a:xfrm>
            <a:off x="365760" y="2926080"/>
            <a:ext cx="84124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</a:rPr>
              <a:t>API Gateway  ·  Single entry point  ·  Routing  ·  Auth  ·  Rate limiting</a:t>
            </a:r>
            <a:endParaRPr lang="en-US" sz="1100" dirty="0"/>
          </a:p>
        </p:txBody>
      </p:sp>
      <p:sp>
        <p:nvSpPr>
          <p:cNvPr id="25" name="Shape 23"/>
          <p:cNvSpPr/>
          <p:nvPr/>
        </p:nvSpPr>
        <p:spPr>
          <a:xfrm>
            <a:off x="3200400" y="3566160"/>
            <a:ext cx="2743200" cy="41148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3200400" y="3566160"/>
            <a:ext cx="2743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</a:rPr>
              <a:t>Client (Browser / Mobile)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2050</Words>
  <Application>Microsoft Macintosh PowerPoint</Application>
  <PresentationFormat>On-screen Show (16:9)</PresentationFormat>
  <Paragraphs>401</Paragraphs>
  <Slides>30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Consolas</vt:lpstr>
      <vt:lpstr>Geist</vt:lpstr>
      <vt:lpstr>Office Theme</vt:lpstr>
      <vt:lpstr>Scaling Web Applications: Architecture Patterns </vt:lpstr>
      <vt:lpstr>Readings  Serverless. https://www.serverless.com/framework/docs/providers/aws/guide/intro  Vercel https://vercel.com/docs/deployments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Vercel – Managed Services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Scaling Web Applications: Architecture Patterns</dc:title>
  <dc:subject>PptxGenJS Presentation</dc:subject>
  <dc:creator>PptxGenJS</dc:creator>
  <cp:lastModifiedBy>Kuruzovich, Jason Nicholas</cp:lastModifiedBy>
  <cp:revision>3</cp:revision>
  <dcterms:created xsi:type="dcterms:W3CDTF">2026-04-13T14:51:08Z</dcterms:created>
  <dcterms:modified xsi:type="dcterms:W3CDTF">2026-04-14T15:43:01Z</dcterms:modified>
</cp:coreProperties>
</file>