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1"/>
  </p:notesMasterIdLst>
  <p:sldIdLst>
    <p:sldId id="547" r:id="rId2"/>
    <p:sldId id="548" r:id="rId3"/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68" d="100"/>
          <a:sy n="168" d="100"/>
        </p:scale>
        <p:origin x="23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684396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389dc543835_0_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4" name="Google Shape;124;g389dc543835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White Title Slide">
  <p:cSld name="White Title Slide">
    <p:bg>
      <p:bgPr>
        <a:solidFill>
          <a:schemeClr val="lt1"/>
        </a:solidFill>
        <a:effectLst/>
      </p:bgPr>
    </p:bg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389dc543835_0_273"/>
          <p:cNvSpPr/>
          <p:nvPr/>
        </p:nvSpPr>
        <p:spPr>
          <a:xfrm>
            <a:off x="0" y="4905056"/>
            <a:ext cx="339975" cy="23805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68569" tIns="34275" rIns="68569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" name="Google Shape;118;g389dc543835_0_273"/>
          <p:cNvSpPr txBox="1">
            <a:spLocks noGrp="1"/>
          </p:cNvSpPr>
          <p:nvPr>
            <p:ph type="dt" idx="10"/>
          </p:nvPr>
        </p:nvSpPr>
        <p:spPr>
          <a:xfrm>
            <a:off x="2362496" y="4889197"/>
            <a:ext cx="205740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2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9" name="Google Shape;119;g389dc543835_0_273"/>
          <p:cNvSpPr txBox="1">
            <a:spLocks noGrp="1"/>
          </p:cNvSpPr>
          <p:nvPr>
            <p:ph type="title"/>
          </p:nvPr>
        </p:nvSpPr>
        <p:spPr>
          <a:xfrm>
            <a:off x="663191" y="428729"/>
            <a:ext cx="7825500" cy="167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0"/>
              <a:buFont typeface="Geist"/>
              <a:buNone/>
              <a:defRPr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20" name="Google Shape;120;g389dc543835_0_27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960644" y="0"/>
            <a:ext cx="204788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1" name="Google Shape;121;g389dc543835_0_27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7095" y="4931269"/>
            <a:ext cx="205740" cy="12246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68168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biggermatrix.com/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389dc543835_0_2"/>
          <p:cNvSpPr txBox="1">
            <a:spLocks noGrp="1"/>
          </p:cNvSpPr>
          <p:nvPr>
            <p:ph type="dt" idx="10"/>
          </p:nvPr>
        </p:nvSpPr>
        <p:spPr>
          <a:xfrm>
            <a:off x="2362496" y="4912373"/>
            <a:ext cx="205740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r>
              <a:rPr lang="en-US"/>
              <a:t>October 8, 2025</a:t>
            </a:r>
            <a:endParaRPr/>
          </a:p>
        </p:txBody>
      </p:sp>
      <p:sp>
        <p:nvSpPr>
          <p:cNvPr id="127" name="Google Shape;127;g389dc543835_0_2"/>
          <p:cNvSpPr txBox="1">
            <a:spLocks noGrp="1"/>
          </p:cNvSpPr>
          <p:nvPr>
            <p:ph type="title"/>
          </p:nvPr>
        </p:nvSpPr>
        <p:spPr>
          <a:xfrm>
            <a:off x="663191" y="428729"/>
            <a:ext cx="7825500" cy="167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r>
              <a:rPr lang="en-US" sz="4950" dirty="0">
                <a:solidFill>
                  <a:schemeClr val="dk1"/>
                </a:solidFill>
              </a:rPr>
              <a:t>Web Science Application Development</a:t>
            </a:r>
            <a:endParaRPr sz="4950" dirty="0">
              <a:solidFill>
                <a:schemeClr val="dk1"/>
              </a:solidFill>
            </a:endParaRPr>
          </a:p>
        </p:txBody>
      </p:sp>
      <p:pic>
        <p:nvPicPr>
          <p:cNvPr id="128" name="Google Shape;128;g389dc543835_0_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0876" y="3562987"/>
            <a:ext cx="1271906" cy="738526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Google Shape;140;p2">
            <a:extLst>
              <a:ext uri="{FF2B5EF4-FFF2-40B4-BE49-F238E27FC236}">
                <a16:creationId xmlns:a16="http://schemas.microsoft.com/office/drawing/2014/main" id="{768817B9-FE16-178C-A79A-CE6B2FD7F6BE}"/>
              </a:ext>
            </a:extLst>
          </p:cNvPr>
          <p:cNvSpPr txBox="1"/>
          <p:nvPr/>
        </p:nvSpPr>
        <p:spPr>
          <a:xfrm>
            <a:off x="4073979" y="3678345"/>
            <a:ext cx="3861707" cy="5078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68569" rIns="68569" bIns="68569" anchor="t" anchorCtr="0">
            <a:spAutoFit/>
          </a:bodyPr>
          <a:lstStyle/>
          <a:p>
            <a:pPr>
              <a:buClr>
                <a:srgbClr val="000000"/>
              </a:buClr>
              <a:buSzPts val="1500"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Jason Kuruzovich, PhD</a:t>
            </a:r>
            <a:endParaRPr sz="24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A077B34-98F7-6DD1-9C7A-5020297476E1}"/>
              </a:ext>
            </a:extLst>
          </p:cNvPr>
          <p:cNvSpPr txBox="1"/>
          <p:nvPr/>
        </p:nvSpPr>
        <p:spPr>
          <a:xfrm>
            <a:off x="4278686" y="4186096"/>
            <a:ext cx="5088030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350" dirty="0">
                <a:hlinkClick r:id="rId4"/>
              </a:rPr>
              <a:t>kuruzj@rpi.edu</a:t>
            </a:r>
          </a:p>
          <a:p>
            <a:r>
              <a:rPr lang="en-US" sz="1350" dirty="0">
                <a:hlinkClick r:id="rId4"/>
              </a:rPr>
              <a:t>https://biggermatrix.com</a:t>
            </a:r>
            <a:r>
              <a:rPr lang="en-US" sz="1350" dirty="0"/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4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AWS DevOps Toolchain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365760" y="914400"/>
            <a:ext cx="1828800" cy="50292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65760" y="91440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Source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365760" y="1463040"/>
            <a:ext cx="182880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1508760"/>
            <a:ext cx="1828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C7293"/>
                </a:solidFill>
              </a:rPr>
              <a:t>CodeConnections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365760" y="1920240"/>
            <a:ext cx="18288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475569"/>
                </a:solidFill>
              </a:rPr>
              <a:t>GitHub / GitLab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475569"/>
                </a:solidFill>
              </a:rPr>
              <a:t>connection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194560" y="1115568"/>
            <a:ext cx="274320" cy="109728"/>
          </a:xfrm>
          <a:prstGeom prst="rect">
            <a:avLst/>
          </a:prstGeom>
          <a:solidFill>
            <a:srgbClr val="64748B"/>
          </a:solidFill>
          <a:ln w="12700">
            <a:solidFill>
              <a:srgbClr val="64748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2468880" y="914400"/>
            <a:ext cx="1828800" cy="50292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2468880" y="91440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Build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2468880" y="1463040"/>
            <a:ext cx="182880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2468880" y="1508760"/>
            <a:ext cx="1828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C7293"/>
                </a:solidFill>
              </a:rPr>
              <a:t>CodeBuild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2468880" y="1920240"/>
            <a:ext cx="18288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475569"/>
                </a:solidFill>
              </a:rPr>
              <a:t>Compile, lint,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475569"/>
                </a:solidFill>
              </a:rPr>
              <a:t>run tests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297680" y="1115568"/>
            <a:ext cx="274320" cy="109728"/>
          </a:xfrm>
          <a:prstGeom prst="rect">
            <a:avLst/>
          </a:prstGeom>
          <a:solidFill>
            <a:srgbClr val="64748B"/>
          </a:solidFill>
          <a:ln w="12700">
            <a:solidFill>
              <a:srgbClr val="64748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4572000" y="914400"/>
            <a:ext cx="1828800" cy="50292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4572000" y="91440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Test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4572000" y="1463040"/>
            <a:ext cx="182880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4572000" y="1508760"/>
            <a:ext cx="1828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C7293"/>
                </a:solidFill>
              </a:rPr>
              <a:t>CodeBuild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572000" y="1920240"/>
            <a:ext cx="18288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475569"/>
                </a:solidFill>
              </a:rPr>
              <a:t>Integration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475569"/>
                </a:solidFill>
              </a:rPr>
              <a:t>test suite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6400800" y="1115568"/>
            <a:ext cx="274320" cy="109728"/>
          </a:xfrm>
          <a:prstGeom prst="rect">
            <a:avLst/>
          </a:prstGeom>
          <a:solidFill>
            <a:srgbClr val="64748B"/>
          </a:solidFill>
          <a:ln w="12700">
            <a:solidFill>
              <a:srgbClr val="64748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6675120" y="914400"/>
            <a:ext cx="1828800" cy="50292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6675120" y="91440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Deploy</a:t>
            </a:r>
            <a:endParaRPr lang="en-US" sz="1400" dirty="0"/>
          </a:p>
        </p:txBody>
      </p:sp>
      <p:sp>
        <p:nvSpPr>
          <p:cNvPr id="23" name="Shape 21"/>
          <p:cNvSpPr/>
          <p:nvPr/>
        </p:nvSpPr>
        <p:spPr>
          <a:xfrm>
            <a:off x="6675120" y="1463040"/>
            <a:ext cx="182880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6675120" y="1508760"/>
            <a:ext cx="1828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C7293"/>
                </a:solidFill>
              </a:rPr>
              <a:t>CodeDeploy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6675120" y="1920240"/>
            <a:ext cx="18288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475569"/>
                </a:solidFill>
              </a:rPr>
              <a:t>EC2, Lambda,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475569"/>
                </a:solidFill>
              </a:rPr>
              <a:t>ECS, Beanstalk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365760" y="2834640"/>
            <a:ext cx="8366760" cy="109728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Shape 25"/>
          <p:cNvSpPr/>
          <p:nvPr/>
        </p:nvSpPr>
        <p:spPr>
          <a:xfrm>
            <a:off x="365760" y="2834640"/>
            <a:ext cx="109728" cy="548640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Shape 26"/>
          <p:cNvSpPr/>
          <p:nvPr/>
        </p:nvSpPr>
        <p:spPr>
          <a:xfrm>
            <a:off x="8622792" y="2834640"/>
            <a:ext cx="109728" cy="548640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548640" y="3337560"/>
            <a:ext cx="7772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2C39A"/>
                </a:solidFill>
              </a:rPr>
              <a:t>AWS CodePipeline — Orchestrates the full workflow</a:t>
            </a:r>
            <a:endParaRPr lang="en-US" sz="1200" dirty="0"/>
          </a:p>
        </p:txBody>
      </p:sp>
      <p:sp>
        <p:nvSpPr>
          <p:cNvPr id="30" name="Shape 28"/>
          <p:cNvSpPr/>
          <p:nvPr/>
        </p:nvSpPr>
        <p:spPr>
          <a:xfrm>
            <a:off x="365760" y="3840480"/>
            <a:ext cx="182880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365760" y="3877056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D1B2A"/>
                </a:solidFill>
              </a:rPr>
              <a:t>CloudFormation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457200" y="4187952"/>
            <a:ext cx="16459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475569"/>
                </a:solidFill>
              </a:rPr>
              <a:t>Infrastructure as Code — provision all AWS resources from templates</a:t>
            </a:r>
            <a:endParaRPr lang="en-US" sz="900" dirty="0"/>
          </a:p>
        </p:txBody>
      </p:sp>
      <p:sp>
        <p:nvSpPr>
          <p:cNvPr id="33" name="Shape 31"/>
          <p:cNvSpPr/>
          <p:nvPr/>
        </p:nvSpPr>
        <p:spPr>
          <a:xfrm>
            <a:off x="2468880" y="3840480"/>
            <a:ext cx="182880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4" name="Text 32"/>
          <p:cNvSpPr/>
          <p:nvPr/>
        </p:nvSpPr>
        <p:spPr>
          <a:xfrm>
            <a:off x="2468880" y="3877056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D1B2A"/>
                </a:solidFill>
              </a:rPr>
              <a:t>AWS SAM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2560320" y="4187952"/>
            <a:ext cx="16459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475569"/>
                </a:solidFill>
              </a:rPr>
              <a:t>Simplified CloudFormation syntax for serverless (Lambda, API GW, DynamoDB)</a:t>
            </a:r>
            <a:endParaRPr lang="en-US" sz="900" dirty="0"/>
          </a:p>
        </p:txBody>
      </p:sp>
      <p:sp>
        <p:nvSpPr>
          <p:cNvPr id="36" name="Shape 34"/>
          <p:cNvSpPr/>
          <p:nvPr/>
        </p:nvSpPr>
        <p:spPr>
          <a:xfrm>
            <a:off x="4572000" y="3840480"/>
            <a:ext cx="182880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7" name="Text 35"/>
          <p:cNvSpPr/>
          <p:nvPr/>
        </p:nvSpPr>
        <p:spPr>
          <a:xfrm>
            <a:off x="4572000" y="3877056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D1B2A"/>
                </a:solidFill>
              </a:rPr>
              <a:t>Elastic Beanstalk</a:t>
            </a:r>
            <a:endParaRPr lang="en-US" sz="1100" dirty="0"/>
          </a:p>
        </p:txBody>
      </p:sp>
      <p:sp>
        <p:nvSpPr>
          <p:cNvPr id="38" name="Text 36"/>
          <p:cNvSpPr/>
          <p:nvPr/>
        </p:nvSpPr>
        <p:spPr>
          <a:xfrm>
            <a:off x="4663440" y="4187952"/>
            <a:ext cx="16459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475569"/>
                </a:solidFill>
              </a:rPr>
              <a:t>Platform-as-a-Service — deploy without managing EC2 instances directly</a:t>
            </a:r>
            <a:endParaRPr lang="en-US" sz="900" dirty="0"/>
          </a:p>
        </p:txBody>
      </p:sp>
      <p:sp>
        <p:nvSpPr>
          <p:cNvPr id="39" name="Shape 37"/>
          <p:cNvSpPr/>
          <p:nvPr/>
        </p:nvSpPr>
        <p:spPr>
          <a:xfrm>
            <a:off x="6675120" y="3840480"/>
            <a:ext cx="182880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0" name="Text 38"/>
          <p:cNvSpPr/>
          <p:nvPr/>
        </p:nvSpPr>
        <p:spPr>
          <a:xfrm>
            <a:off x="6675120" y="3877056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D1B2A"/>
                </a:solidFill>
              </a:rPr>
              <a:t>CloudWatch</a:t>
            </a:r>
            <a:endParaRPr lang="en-US" sz="1100" dirty="0"/>
          </a:p>
        </p:txBody>
      </p:sp>
      <p:sp>
        <p:nvSpPr>
          <p:cNvPr id="41" name="Text 39"/>
          <p:cNvSpPr/>
          <p:nvPr/>
        </p:nvSpPr>
        <p:spPr>
          <a:xfrm>
            <a:off x="6766560" y="4187952"/>
            <a:ext cx="16459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475569"/>
                </a:solidFill>
              </a:rPr>
              <a:t>Monitor logs, metrics, and set alarms for deployed applications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8686800" y="475488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</a:rPr>
              <a:t>8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4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AWS CodePipeline: The Orchestrator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365760" y="868680"/>
            <a:ext cx="4114800" cy="40233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365760" y="868680"/>
            <a:ext cx="4114800" cy="41148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365760" y="868680"/>
            <a:ext cx="4114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What CodePipeline Does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502920" y="1371600"/>
            <a:ext cx="3840480" cy="3383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</a:rPr>
              <a:t>Triggered automatically on source change (push to main)</a:t>
            </a:r>
            <a:endParaRPr lang="en-US" sz="12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</a:rPr>
              <a:t>Connects source → build → test → deploy stages</a:t>
            </a:r>
            <a:endParaRPr lang="en-US" sz="12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</a:rPr>
              <a:t>Each stage can succeed, fail, or require approval</a:t>
            </a:r>
            <a:endParaRPr lang="en-US" sz="12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</a:rPr>
              <a:t>Failed stages block downstream stages</a:t>
            </a:r>
            <a:endParaRPr lang="en-US" sz="12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</a:rPr>
              <a:t>Full audit trail of every pipeline run</a:t>
            </a:r>
            <a:endParaRPr lang="en-US" sz="12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</a:rPr>
              <a:t>Integrates with GitHub, CodeBuild, CodeDeploy, Lambda</a:t>
            </a:r>
            <a:endParaRPr lang="en-US" sz="12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</a:rPr>
              <a:t>Parallel action groups for faster pipelines</a:t>
            </a:r>
            <a:endParaRPr lang="en-US" sz="12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</a:rPr>
              <a:t>Supports multiple deployment targets per stage</a:t>
            </a:r>
            <a:endParaRPr lang="en-US" sz="1200" dirty="0"/>
          </a:p>
          <a:p>
            <a:pPr marL="0" indent="0">
              <a:spcAft>
                <a:spcPts val="500"/>
              </a:spcAft>
              <a:buNone/>
            </a:pP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4663440" y="868680"/>
            <a:ext cx="4114800" cy="4023360"/>
          </a:xfrm>
          <a:prstGeom prst="rect">
            <a:avLst/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754880" y="914400"/>
            <a:ext cx="3931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2C39A"/>
                </a:solidFill>
              </a:rPr>
              <a:t>pipeline.yml (GitHub Actions equivalent)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4754880" y="1325880"/>
            <a:ext cx="38404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2C39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stages: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4754880" y="1508760"/>
            <a:ext cx="38404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E0EEF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- source: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4754880" y="1691640"/>
            <a:ext cx="38404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provider: GitHub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4754880" y="1874520"/>
            <a:ext cx="38404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branch: main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4754880" y="2057400"/>
            <a:ext cx="38404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E0EEF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- build: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754880" y="2240280"/>
            <a:ext cx="38404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provider: CodeBuild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4754880" y="2423160"/>
            <a:ext cx="38404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buildspec: buildspec.yml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4754880" y="2606040"/>
            <a:ext cx="38404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E0EEF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- test: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754880" y="2788920"/>
            <a:ext cx="38404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provider: CodeBuild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4754880" y="2971800"/>
            <a:ext cx="38404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run: npm test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4754880" y="3154680"/>
            <a:ext cx="38404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- approval: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4754880" y="3337560"/>
            <a:ext cx="38404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type: Manual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4754880" y="3520440"/>
            <a:ext cx="38404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2C39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- deploy: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4754880" y="3703320"/>
            <a:ext cx="38404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provider: CodeDeploy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4754880" y="3886200"/>
            <a:ext cx="38404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target: EC2 / ECS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8686800" y="475488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</a:rPr>
              <a:t>9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4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AWS CodeBuild: Build &amp; Test Automation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365760" y="868680"/>
            <a:ext cx="4754880" cy="4023360"/>
          </a:xfrm>
          <a:prstGeom prst="rect">
            <a:avLst/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365760" y="868680"/>
            <a:ext cx="4754880" cy="411480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365760" y="868680"/>
            <a:ext cx="4754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buildspec.yml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502920" y="1344168"/>
            <a:ext cx="44805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2C39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version: 0.2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02920" y="1517904"/>
            <a:ext cx="44805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502920" y="1691640"/>
            <a:ext cx="44805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phases: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502920" y="1865376"/>
            <a:ext cx="44805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E0EEF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install: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502920" y="2039112"/>
            <a:ext cx="44805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commands: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2212848"/>
            <a:ext cx="44805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2C39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- npm install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502920" y="2386584"/>
            <a:ext cx="44805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502920" y="2560320"/>
            <a:ext cx="44805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E0EEF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pre_build: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502920" y="2734056"/>
            <a:ext cx="44805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commands: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502920" y="2907792"/>
            <a:ext cx="44805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2C39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- npm run lint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502920" y="3081528"/>
            <a:ext cx="44805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2C39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- npm test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502920" y="3255264"/>
            <a:ext cx="44805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502920" y="3429000"/>
            <a:ext cx="44805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E0EEF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build: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502920" y="3602736"/>
            <a:ext cx="44805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commands: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02920" y="3776472"/>
            <a:ext cx="44805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2C39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- npm run build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502920" y="3950208"/>
            <a:ext cx="44805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502920" y="4123944"/>
            <a:ext cx="44805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artifacts: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502920" y="4297680"/>
            <a:ext cx="44805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files: ['**/*']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502920" y="4471416"/>
            <a:ext cx="44805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base-directory: dist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5303520" y="868680"/>
            <a:ext cx="3474720" cy="40233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6" name="Shape 24"/>
          <p:cNvSpPr/>
          <p:nvPr/>
        </p:nvSpPr>
        <p:spPr>
          <a:xfrm>
            <a:off x="5303520" y="868680"/>
            <a:ext cx="3474720" cy="411480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5303520" y="868680"/>
            <a:ext cx="3474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Key Concepts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5440680" y="1371600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65A82"/>
                </a:solidFill>
              </a:rPr>
              <a:t>Managed build server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5440680" y="1627632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75569"/>
                </a:solidFill>
              </a:rPr>
              <a:t>No infrastructure to maintain — AWS spins up containers per build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5440680" y="2075688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65A82"/>
                </a:solidFill>
              </a:rPr>
              <a:t>buildspec.yml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5440680" y="233172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75569"/>
                </a:solidFill>
              </a:rPr>
              <a:t>YAML file in your repo that defines install, test, and build phases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5440680" y="2779776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65A82"/>
                </a:solidFill>
              </a:rPr>
              <a:t>Artifacts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5440680" y="3035808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75569"/>
                </a:solidFill>
              </a:rPr>
              <a:t>Build output uploaded to S3 for CodeDeploy to use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5440680" y="3483864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65A82"/>
                </a:solidFill>
              </a:rPr>
              <a:t>Environment vars</a:t>
            </a:r>
            <a:endParaRPr lang="en-US" sz="1200" dirty="0"/>
          </a:p>
        </p:txBody>
      </p:sp>
      <p:sp>
        <p:nvSpPr>
          <p:cNvPr id="35" name="Text 33"/>
          <p:cNvSpPr/>
          <p:nvPr/>
        </p:nvSpPr>
        <p:spPr>
          <a:xfrm>
            <a:off x="5440680" y="3739896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75569"/>
                </a:solidFill>
              </a:rPr>
              <a:t>Inject secrets from Parameter Store or Secrets Manager</a:t>
            </a:r>
            <a:endParaRPr lang="en-US" sz="1100" dirty="0"/>
          </a:p>
        </p:txBody>
      </p:sp>
      <p:sp>
        <p:nvSpPr>
          <p:cNvPr id="36" name="Text 34"/>
          <p:cNvSpPr/>
          <p:nvPr/>
        </p:nvSpPr>
        <p:spPr>
          <a:xfrm>
            <a:off x="5440680" y="4187952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65A82"/>
                </a:solidFill>
              </a:rPr>
              <a:t>Parallel builds</a:t>
            </a:r>
            <a:endParaRPr lang="en-US" sz="1200" dirty="0"/>
          </a:p>
        </p:txBody>
      </p:sp>
      <p:sp>
        <p:nvSpPr>
          <p:cNvPr id="37" name="Text 35"/>
          <p:cNvSpPr/>
          <p:nvPr/>
        </p:nvSpPr>
        <p:spPr>
          <a:xfrm>
            <a:off x="5440680" y="4443984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75569"/>
                </a:solidFill>
              </a:rPr>
              <a:t>Multiple builds can run simultaneously</a:t>
            </a:r>
            <a:endParaRPr lang="en-US" sz="1100" dirty="0"/>
          </a:p>
        </p:txBody>
      </p:sp>
      <p:sp>
        <p:nvSpPr>
          <p:cNvPr id="38" name="Text 36"/>
          <p:cNvSpPr/>
          <p:nvPr/>
        </p:nvSpPr>
        <p:spPr>
          <a:xfrm>
            <a:off x="8686800" y="475488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</a:rPr>
              <a:t>10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4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AWS CodeDeploy: Deployment Strategies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365760" y="868680"/>
            <a:ext cx="2606040" cy="40233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365760" y="868680"/>
            <a:ext cx="2606040" cy="502920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365760" y="868680"/>
            <a:ext cx="2606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⚡  All-at-Once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57200" y="1463040"/>
            <a:ext cx="24231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475569"/>
                </a:solidFill>
              </a:rPr>
              <a:t>Deploy to all instances simultaneously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502920" y="2057400"/>
            <a:ext cx="2331720" cy="502920"/>
          </a:xfrm>
          <a:prstGeom prst="rect">
            <a:avLst/>
          </a:prstGeom>
          <a:solidFill>
            <a:srgbClr val="DCFCE7"/>
          </a:solidFill>
          <a:ln w="12700">
            <a:solidFill>
              <a:srgbClr val="DCFC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548640" y="2057400"/>
            <a:ext cx="2240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66534"/>
                </a:solidFill>
              </a:rPr>
              <a:t>✓ Fast, simple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502920" y="2633472"/>
            <a:ext cx="2331720" cy="502920"/>
          </a:xfrm>
          <a:prstGeom prst="rect">
            <a:avLst/>
          </a:prstGeom>
          <a:solidFill>
            <a:srgbClr val="FEF2F2"/>
          </a:solidFill>
          <a:ln w="12700">
            <a:solidFill>
              <a:srgbClr val="FEF2F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548640" y="2633472"/>
            <a:ext cx="2240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991B1B"/>
                </a:solidFill>
              </a:rPr>
              <a:t>✗ Full downtime if deploy fails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502920" y="3209544"/>
            <a:ext cx="2331720" cy="548640"/>
          </a:xfrm>
          <a:prstGeom prst="rect">
            <a:avLst/>
          </a:prstGeom>
          <a:solidFill>
            <a:srgbClr val="E0EEF6"/>
          </a:solidFill>
          <a:ln w="12700">
            <a:solidFill>
              <a:srgbClr val="E0EE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548640" y="3209544"/>
            <a:ext cx="2240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65A82"/>
                </a:solidFill>
              </a:rPr>
              <a:t>Use when: Dev/testing environments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3200400" y="868680"/>
            <a:ext cx="2606040" cy="40233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3200400" y="868680"/>
            <a:ext cx="2606040" cy="50292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3200400" y="868680"/>
            <a:ext cx="2606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D1B2A"/>
                </a:solidFill>
              </a:rPr>
              <a:t>🔄  Rolling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3291840" y="1463040"/>
            <a:ext cx="24231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475569"/>
                </a:solidFill>
              </a:rPr>
              <a:t>Deploy batch-by-batch, keeping capacity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3337560" y="2057400"/>
            <a:ext cx="2331720" cy="502920"/>
          </a:xfrm>
          <a:prstGeom prst="rect">
            <a:avLst/>
          </a:prstGeom>
          <a:solidFill>
            <a:srgbClr val="DCFCE7"/>
          </a:solidFill>
          <a:ln w="12700">
            <a:solidFill>
              <a:srgbClr val="DCFC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3383280" y="2057400"/>
            <a:ext cx="2240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66534"/>
                </a:solidFill>
              </a:rPr>
              <a:t>✓ No full downtime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3337560" y="2633472"/>
            <a:ext cx="2331720" cy="502920"/>
          </a:xfrm>
          <a:prstGeom prst="rect">
            <a:avLst/>
          </a:prstGeom>
          <a:solidFill>
            <a:srgbClr val="FEF2F2"/>
          </a:solidFill>
          <a:ln w="12700">
            <a:solidFill>
              <a:srgbClr val="FEF2F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3383280" y="2633472"/>
            <a:ext cx="2240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991B1B"/>
                </a:solidFill>
              </a:rPr>
              <a:t>✗ Two versions run simultaneously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3337560" y="3209544"/>
            <a:ext cx="2331720" cy="548640"/>
          </a:xfrm>
          <a:prstGeom prst="rect">
            <a:avLst/>
          </a:prstGeom>
          <a:solidFill>
            <a:srgbClr val="E0EEF6"/>
          </a:solidFill>
          <a:ln w="12700">
            <a:solidFill>
              <a:srgbClr val="E0EE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3383280" y="3209544"/>
            <a:ext cx="2240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65A82"/>
                </a:solidFill>
              </a:rPr>
              <a:t>Use when: Moderate risk tolerance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6035040" y="868680"/>
            <a:ext cx="2606040" cy="40233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4" name="Shape 22"/>
          <p:cNvSpPr/>
          <p:nvPr/>
        </p:nvSpPr>
        <p:spPr>
          <a:xfrm>
            <a:off x="6035040" y="868680"/>
            <a:ext cx="2606040" cy="502920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6035040" y="868680"/>
            <a:ext cx="2606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🔵🟢  Blue/Green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6126480" y="1463040"/>
            <a:ext cx="24231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475569"/>
                </a:solidFill>
              </a:rPr>
              <a:t>Deploy to new fleet, switch traffic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6172200" y="2057400"/>
            <a:ext cx="2331720" cy="502920"/>
          </a:xfrm>
          <a:prstGeom prst="rect">
            <a:avLst/>
          </a:prstGeom>
          <a:solidFill>
            <a:srgbClr val="DCFCE7"/>
          </a:solidFill>
          <a:ln w="12700">
            <a:solidFill>
              <a:srgbClr val="DCFC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6217920" y="2057400"/>
            <a:ext cx="2240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66534"/>
                </a:solidFill>
              </a:rPr>
              <a:t>✓ Instant rollback, zero downtime</a:t>
            </a:r>
            <a:endParaRPr lang="en-US" sz="1200" dirty="0"/>
          </a:p>
        </p:txBody>
      </p:sp>
      <p:sp>
        <p:nvSpPr>
          <p:cNvPr id="29" name="Shape 27"/>
          <p:cNvSpPr/>
          <p:nvPr/>
        </p:nvSpPr>
        <p:spPr>
          <a:xfrm>
            <a:off x="6172200" y="2633472"/>
            <a:ext cx="2331720" cy="502920"/>
          </a:xfrm>
          <a:prstGeom prst="rect">
            <a:avLst/>
          </a:prstGeom>
          <a:solidFill>
            <a:srgbClr val="FEF2F2"/>
          </a:solidFill>
          <a:ln w="12700">
            <a:solidFill>
              <a:srgbClr val="FEF2F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6217920" y="2633472"/>
            <a:ext cx="2240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991B1B"/>
                </a:solidFill>
              </a:rPr>
              <a:t>✗ Double infrastructure cost</a:t>
            </a:r>
            <a:endParaRPr lang="en-US" sz="1200" dirty="0"/>
          </a:p>
        </p:txBody>
      </p:sp>
      <p:sp>
        <p:nvSpPr>
          <p:cNvPr id="31" name="Shape 29"/>
          <p:cNvSpPr/>
          <p:nvPr/>
        </p:nvSpPr>
        <p:spPr>
          <a:xfrm>
            <a:off x="6172200" y="3209544"/>
            <a:ext cx="2331720" cy="548640"/>
          </a:xfrm>
          <a:prstGeom prst="rect">
            <a:avLst/>
          </a:prstGeom>
          <a:solidFill>
            <a:srgbClr val="E0EEF6"/>
          </a:solidFill>
          <a:ln w="12700">
            <a:solidFill>
              <a:srgbClr val="E0EE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6217920" y="3209544"/>
            <a:ext cx="2240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65A82"/>
                </a:solidFill>
              </a:rPr>
              <a:t>Use when: Production — recommended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457200" y="475488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64748B"/>
                </a:solidFill>
              </a:rPr>
              <a:t>CodeDeploy also supports Lambda (traffic shifting) and ECS (task replacement)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8686800" y="475488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</a:rPr>
              <a:t>11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4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Infrastructure as Code: CloudFormation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365760" y="868680"/>
            <a:ext cx="4023360" cy="40233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365760" y="868680"/>
            <a:ext cx="4023360" cy="41148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365760" y="868680"/>
            <a:ext cx="4023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Why Infrastructure as Code?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502920" y="1371600"/>
            <a:ext cx="3749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65A82"/>
                </a:solidFill>
              </a:rPr>
              <a:t>Reproducible environments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502920" y="1609344"/>
            <a:ext cx="3749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75569"/>
                </a:solidFill>
              </a:rPr>
              <a:t>Spin up identical dev, staging, and prod with the same template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502920" y="2057400"/>
            <a:ext cx="3749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65A82"/>
                </a:solidFill>
              </a:rPr>
              <a:t>Version controlled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502920" y="2295144"/>
            <a:ext cx="3749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75569"/>
                </a:solidFill>
              </a:rPr>
              <a:t>Infrastructure changes go through code review like application code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502920" y="2743200"/>
            <a:ext cx="3749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65A82"/>
                </a:solidFill>
              </a:rPr>
              <a:t>Self-documenting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502920" y="2980944"/>
            <a:ext cx="3749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75569"/>
                </a:solidFill>
              </a:rPr>
              <a:t>The template IS the architecture diagram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502920" y="3429000"/>
            <a:ext cx="3749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65A82"/>
                </a:solidFill>
              </a:rPr>
              <a:t>Rollback support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502920" y="3666744"/>
            <a:ext cx="3749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75569"/>
                </a:solidFill>
              </a:rPr>
              <a:t>CloudFormation can revert a stack to its previous state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502920" y="4114800"/>
            <a:ext cx="3749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65A82"/>
                </a:solidFill>
              </a:rPr>
              <a:t>No snowflake servers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502920" y="4352544"/>
            <a:ext cx="3749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75569"/>
                </a:solidFill>
              </a:rPr>
              <a:t>Destroy and recreate instead of patching in-place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572000" y="868680"/>
            <a:ext cx="4206240" cy="4023360"/>
          </a:xfrm>
          <a:prstGeom prst="rect">
            <a:avLst/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4572000" y="868680"/>
            <a:ext cx="4206240" cy="411480"/>
          </a:xfrm>
          <a:prstGeom prst="rect">
            <a:avLst/>
          </a:prstGeom>
          <a:solidFill>
            <a:srgbClr val="8B5CF6"/>
          </a:solidFill>
          <a:ln w="12700">
            <a:solidFill>
              <a:srgbClr val="8B5C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4572000" y="868680"/>
            <a:ext cx="42062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template.yml (CloudFormation)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663440" y="1344168"/>
            <a:ext cx="40233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474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AWSTemplateFormatVersion: '2010-09-09'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4663440" y="1517904"/>
            <a:ext cx="40233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474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Description: Web App Stack</a:t>
            </a:r>
            <a:endParaRPr lang="en-US" sz="950" dirty="0"/>
          </a:p>
        </p:txBody>
      </p:sp>
      <p:sp>
        <p:nvSpPr>
          <p:cNvPr id="21" name="Text 19"/>
          <p:cNvSpPr/>
          <p:nvPr/>
        </p:nvSpPr>
        <p:spPr>
          <a:xfrm>
            <a:off x="4663440" y="1691640"/>
            <a:ext cx="40233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4663440" y="1865376"/>
            <a:ext cx="40233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Parameters: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4663440" y="2039112"/>
            <a:ext cx="40233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0EEF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Environment: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4663440" y="2212848"/>
            <a:ext cx="40233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474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Type: String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4663440" y="2386584"/>
            <a:ext cx="40233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474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AllowedValues: [dev, staging, prod]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4663440" y="2560320"/>
            <a:ext cx="40233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4663440" y="2734056"/>
            <a:ext cx="40233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Resources: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4663440" y="2907792"/>
            <a:ext cx="40233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02C39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AppServer:</a:t>
            </a:r>
            <a:endParaRPr lang="en-US" sz="950" dirty="0"/>
          </a:p>
        </p:txBody>
      </p:sp>
      <p:sp>
        <p:nvSpPr>
          <p:cNvPr id="29" name="Text 27"/>
          <p:cNvSpPr/>
          <p:nvPr/>
        </p:nvSpPr>
        <p:spPr>
          <a:xfrm>
            <a:off x="4663440" y="3081528"/>
            <a:ext cx="40233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0EEF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Type: AWS::EC2::Instance</a:t>
            </a:r>
            <a:endParaRPr lang="en-US" sz="950" dirty="0"/>
          </a:p>
        </p:txBody>
      </p:sp>
      <p:sp>
        <p:nvSpPr>
          <p:cNvPr id="30" name="Text 28"/>
          <p:cNvSpPr/>
          <p:nvPr/>
        </p:nvSpPr>
        <p:spPr>
          <a:xfrm>
            <a:off x="4663440" y="3255264"/>
            <a:ext cx="40233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474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Properties:</a:t>
            </a:r>
            <a:endParaRPr lang="en-US" sz="950" dirty="0"/>
          </a:p>
        </p:txBody>
      </p:sp>
      <p:sp>
        <p:nvSpPr>
          <p:cNvPr id="31" name="Text 29"/>
          <p:cNvSpPr/>
          <p:nvPr/>
        </p:nvSpPr>
        <p:spPr>
          <a:xfrm>
            <a:off x="4663440" y="3429000"/>
            <a:ext cx="40233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474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InstanceType: t3.micro</a:t>
            </a:r>
            <a:endParaRPr lang="en-US" sz="950" dirty="0"/>
          </a:p>
        </p:txBody>
      </p:sp>
      <p:sp>
        <p:nvSpPr>
          <p:cNvPr id="32" name="Text 30"/>
          <p:cNvSpPr/>
          <p:nvPr/>
        </p:nvSpPr>
        <p:spPr>
          <a:xfrm>
            <a:off x="4663440" y="3602736"/>
            <a:ext cx="40233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474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ImageId: ami-0abcdef123456789</a:t>
            </a:r>
            <a:endParaRPr lang="en-US" sz="950" dirty="0"/>
          </a:p>
        </p:txBody>
      </p:sp>
      <p:sp>
        <p:nvSpPr>
          <p:cNvPr id="33" name="Text 31"/>
          <p:cNvSpPr/>
          <p:nvPr/>
        </p:nvSpPr>
        <p:spPr>
          <a:xfrm>
            <a:off x="4663440" y="3776472"/>
            <a:ext cx="40233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34" name="Text 32"/>
          <p:cNvSpPr/>
          <p:nvPr/>
        </p:nvSpPr>
        <p:spPr>
          <a:xfrm>
            <a:off x="4663440" y="3950208"/>
            <a:ext cx="40233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02C39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Database:</a:t>
            </a:r>
            <a:endParaRPr lang="en-US" sz="950" dirty="0"/>
          </a:p>
        </p:txBody>
      </p:sp>
      <p:sp>
        <p:nvSpPr>
          <p:cNvPr id="35" name="Text 33"/>
          <p:cNvSpPr/>
          <p:nvPr/>
        </p:nvSpPr>
        <p:spPr>
          <a:xfrm>
            <a:off x="4663440" y="4123944"/>
            <a:ext cx="40233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0EEF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Type: AWS::RDS::DBInstance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4663440" y="4297680"/>
            <a:ext cx="40233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474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Properties:</a:t>
            </a:r>
            <a:endParaRPr lang="en-US" sz="950" dirty="0"/>
          </a:p>
        </p:txBody>
      </p:sp>
      <p:sp>
        <p:nvSpPr>
          <p:cNvPr id="37" name="Text 35"/>
          <p:cNvSpPr/>
          <p:nvPr/>
        </p:nvSpPr>
        <p:spPr>
          <a:xfrm>
            <a:off x="4663440" y="4471416"/>
            <a:ext cx="40233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474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DBInstanceClass: db.t3.micro</a:t>
            </a:r>
            <a:endParaRPr lang="en-US" sz="950" dirty="0"/>
          </a:p>
        </p:txBody>
      </p:sp>
      <p:sp>
        <p:nvSpPr>
          <p:cNvPr id="38" name="Text 36"/>
          <p:cNvSpPr/>
          <p:nvPr/>
        </p:nvSpPr>
        <p:spPr>
          <a:xfrm>
            <a:off x="8686800" y="475488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</a:rPr>
              <a:t>12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4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AWS SAM: Serverless Application Model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365760" y="914400"/>
            <a:ext cx="402336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365760" y="914400"/>
            <a:ext cx="64008" cy="1097280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48640" y="1005840"/>
            <a:ext cx="3749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1B2A"/>
                </a:solidFill>
              </a:rPr>
              <a:t>Built on CloudFormation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548640" y="1325880"/>
            <a:ext cx="37490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75569"/>
                </a:solidFill>
              </a:rPr>
              <a:t>SAM transforms into full CloudFormation before deploying — same reliability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4754880" y="914400"/>
            <a:ext cx="402336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4754880" y="914400"/>
            <a:ext cx="64008" cy="1097280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937760" y="1005840"/>
            <a:ext cx="3749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1B2A"/>
                </a:solidFill>
              </a:rPr>
              <a:t>Serverless-first syntax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937760" y="1325880"/>
            <a:ext cx="37490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75569"/>
                </a:solidFill>
              </a:rPr>
              <a:t>One line defines a Lambda + API Gateway + IAM role that would take 50 lines in CF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365760" y="2148840"/>
            <a:ext cx="402336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365760" y="2148840"/>
            <a:ext cx="64008" cy="1097280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548640" y="2240280"/>
            <a:ext cx="3749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1B2A"/>
                </a:solidFill>
              </a:rPr>
              <a:t>Local development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548640" y="2560320"/>
            <a:ext cx="37490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75569"/>
                </a:solidFill>
              </a:rPr>
              <a:t>`sam local invoke` lets you test Lambda functions on your laptop before deploying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754880" y="2148840"/>
            <a:ext cx="402336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4754880" y="2148840"/>
            <a:ext cx="64008" cy="1097280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4937760" y="2240280"/>
            <a:ext cx="3749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1B2A"/>
                </a:solidFill>
              </a:rPr>
              <a:t>CI/CD integration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4937760" y="2560320"/>
            <a:ext cx="37490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75569"/>
                </a:solidFill>
              </a:rPr>
              <a:t>Works natively with CodeBuild + CodeDeploy + CodePipeline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365760" y="3429000"/>
            <a:ext cx="8412480" cy="1463040"/>
          </a:xfrm>
          <a:prstGeom prst="rect">
            <a:avLst/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502920" y="347472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2C39A"/>
                </a:solidFill>
              </a:rPr>
              <a:t>SAM template (vs 50+ lines of CloudFormation):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502920" y="3749040"/>
            <a:ext cx="82296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E0EEF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Transform: AWS::Serverless-2016-10-31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E0EEF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Resources: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E0EEF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TodoApi: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E0EEF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Type: AWS::Serverless::Function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E0EEF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Properties: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E0EEF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Handler: index.handler   Runtime: nodejs20.x   Events: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E0EEF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Api: {Type: Api, Properties: {Path: /todos, Method: get}}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8686800" y="475488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</a:rPr>
              <a:t>13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4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Demo: CI/CD Pipeline on AWS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274320" y="914400"/>
            <a:ext cx="1508760" cy="1417320"/>
          </a:xfrm>
          <a:prstGeom prst="rect">
            <a:avLst/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274320" y="960120"/>
            <a:ext cx="1508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000000"/>
                </a:solidFill>
              </a:rPr>
              <a:t>📁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274320" y="1417320"/>
            <a:ext cx="150876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</a:rPr>
              <a:t>GitHub Repo</a:t>
            </a:r>
            <a:endParaRPr lang="en-US" sz="1100" dirty="0"/>
          </a:p>
          <a:p>
            <a:pPr marL="0" indent="0" algn="ctr">
              <a:buNone/>
            </a:pP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783080" y="1325880"/>
            <a:ext cx="228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64748B"/>
                </a:solidFill>
              </a:rPr>
              <a:t>→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1993392" y="914400"/>
            <a:ext cx="1508760" cy="141732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1993392" y="960120"/>
            <a:ext cx="1508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000000"/>
                </a:solidFill>
              </a:rPr>
              <a:t>🔗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1993392" y="1417320"/>
            <a:ext cx="150876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</a:rPr>
              <a:t>CodeConnections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</a:rPr>
              <a:t>(trigger)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3502152" y="1325880"/>
            <a:ext cx="228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64748B"/>
                </a:solidFill>
              </a:rPr>
              <a:t>→</a:t>
            </a:r>
            <a:endParaRPr lang="en-US" sz="1800" dirty="0"/>
          </a:p>
        </p:txBody>
      </p:sp>
      <p:sp>
        <p:nvSpPr>
          <p:cNvPr id="11" name="Shape 9"/>
          <p:cNvSpPr/>
          <p:nvPr/>
        </p:nvSpPr>
        <p:spPr>
          <a:xfrm>
            <a:off x="3712464" y="914400"/>
            <a:ext cx="1508760" cy="1417320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3712464" y="960120"/>
            <a:ext cx="1508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000000"/>
                </a:solidFill>
              </a:rPr>
              <a:t>🔨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3712464" y="1417320"/>
            <a:ext cx="150876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</a:rPr>
              <a:t>CodeBuild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</a:rPr>
              <a:t>(build + test)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5221224" y="1325880"/>
            <a:ext cx="228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64748B"/>
                </a:solidFill>
              </a:rPr>
              <a:t>→</a:t>
            </a:r>
            <a:endParaRPr lang="en-US" sz="1800" dirty="0"/>
          </a:p>
        </p:txBody>
      </p:sp>
      <p:sp>
        <p:nvSpPr>
          <p:cNvPr id="15" name="Shape 13"/>
          <p:cNvSpPr/>
          <p:nvPr/>
        </p:nvSpPr>
        <p:spPr>
          <a:xfrm>
            <a:off x="5431536" y="914400"/>
            <a:ext cx="1508760" cy="1417320"/>
          </a:xfrm>
          <a:prstGeom prst="rect">
            <a:avLst/>
          </a:prstGeom>
          <a:solidFill>
            <a:srgbClr val="8B5CF6"/>
          </a:solidFill>
          <a:ln w="12700">
            <a:solidFill>
              <a:srgbClr val="8B5CF6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5431536" y="960120"/>
            <a:ext cx="1508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000000"/>
                </a:solidFill>
              </a:rPr>
              <a:t>📦</a:t>
            </a:r>
            <a:endParaRPr lang="en-US" sz="2000" dirty="0"/>
          </a:p>
        </p:txBody>
      </p:sp>
      <p:sp>
        <p:nvSpPr>
          <p:cNvPr id="17" name="Text 15"/>
          <p:cNvSpPr/>
          <p:nvPr/>
        </p:nvSpPr>
        <p:spPr>
          <a:xfrm>
            <a:off x="5431536" y="1417320"/>
            <a:ext cx="150876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</a:rPr>
              <a:t>S3 Artifact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</a:rPr>
              <a:t>(built output)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6940296" y="1325880"/>
            <a:ext cx="228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64748B"/>
                </a:solidFill>
              </a:rPr>
              <a:t>→</a:t>
            </a:r>
            <a:endParaRPr lang="en-US" sz="1800" dirty="0"/>
          </a:p>
        </p:txBody>
      </p:sp>
      <p:sp>
        <p:nvSpPr>
          <p:cNvPr id="19" name="Shape 17"/>
          <p:cNvSpPr/>
          <p:nvPr/>
        </p:nvSpPr>
        <p:spPr>
          <a:xfrm>
            <a:off x="7150608" y="914400"/>
            <a:ext cx="1508760" cy="1417320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7150608" y="960120"/>
            <a:ext cx="1508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000000"/>
                </a:solidFill>
              </a:rPr>
              <a:t>🚀</a:t>
            </a:r>
            <a:endParaRPr lang="en-US" sz="2000" dirty="0"/>
          </a:p>
        </p:txBody>
      </p:sp>
      <p:sp>
        <p:nvSpPr>
          <p:cNvPr id="21" name="Text 19"/>
          <p:cNvSpPr/>
          <p:nvPr/>
        </p:nvSpPr>
        <p:spPr>
          <a:xfrm>
            <a:off x="7150608" y="1417320"/>
            <a:ext cx="150876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</a:rPr>
              <a:t>CodeDeploy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</a:rPr>
              <a:t>(to EC2/Beanstalk)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57200" y="246888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02C39A"/>
                </a:solidFill>
              </a:rPr>
              <a:t>CodePipeline orchestrates all stages above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365760" y="2834640"/>
            <a:ext cx="8412480" cy="201168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4" name="Shape 22"/>
          <p:cNvSpPr/>
          <p:nvPr/>
        </p:nvSpPr>
        <p:spPr>
          <a:xfrm>
            <a:off x="365760" y="2834640"/>
            <a:ext cx="8412480" cy="384048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365760" y="2834640"/>
            <a:ext cx="8412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Demo Tasks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502920" y="3264408"/>
            <a:ext cx="402336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spcAft>
                <a:spcPts val="500"/>
              </a:spcAft>
              <a:buNone/>
            </a:pPr>
            <a:r>
              <a:rPr lang="en-US" sz="1100" dirty="0">
                <a:solidFill>
                  <a:srgbClr val="1E293B"/>
                </a:solidFill>
              </a:rPr>
              <a:t>1. Create a GitHub repository with a simple Node/React app + buildspec.yml</a:t>
            </a:r>
            <a:endParaRPr lang="en-US" sz="1100" dirty="0"/>
          </a:p>
          <a:p>
            <a:pPr marL="0" indent="0">
              <a:spcAft>
                <a:spcPts val="500"/>
              </a:spcAft>
              <a:buNone/>
            </a:pPr>
            <a:r>
              <a:rPr lang="en-US" sz="1100" dirty="0">
                <a:solidFill>
                  <a:srgbClr val="1E293B"/>
                </a:solidFill>
              </a:rPr>
              <a:t>2. Connect the repo to AWS via CodeConnections (OAuth to GitHub)</a:t>
            </a:r>
            <a:endParaRPr lang="en-US" sz="1100" dirty="0"/>
          </a:p>
          <a:p>
            <a:pPr marL="0" indent="0">
              <a:spcAft>
                <a:spcPts val="500"/>
              </a:spcAft>
              <a:buNone/>
            </a:pPr>
            <a:r>
              <a:rPr lang="en-US" sz="1100" dirty="0">
                <a:solidFill>
                  <a:srgbClr val="1E293B"/>
                </a:solidFill>
              </a:rPr>
              <a:t>3. Create a CodePipeline with Source → Build → Deploy stages</a:t>
            </a:r>
            <a:endParaRPr lang="en-US" sz="1100" dirty="0"/>
          </a:p>
          <a:p>
            <a:pPr marL="0" indent="0">
              <a:spcAft>
                <a:spcPts val="500"/>
              </a:spcAft>
              <a:buNone/>
            </a:pP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4663440" y="3264408"/>
            <a:ext cx="402336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spcAft>
                <a:spcPts val="500"/>
              </a:spcAft>
              <a:buNone/>
            </a:pPr>
            <a:r>
              <a:rPr lang="en-US" sz="1100" dirty="0">
                <a:solidFill>
                  <a:srgbClr val="1E293B"/>
                </a:solidFill>
              </a:rPr>
              <a:t>4. Configure CodeBuild with the buildspec.yml (npm install, test, build)</a:t>
            </a:r>
            <a:endParaRPr lang="en-US" sz="1100" dirty="0"/>
          </a:p>
          <a:p>
            <a:pPr marL="0" indent="0">
              <a:spcAft>
                <a:spcPts val="500"/>
              </a:spcAft>
              <a:buNone/>
            </a:pPr>
            <a:r>
              <a:rPr lang="en-US" sz="1100" dirty="0">
                <a:solidFill>
                  <a:srgbClr val="1E293B"/>
                </a:solidFill>
              </a:rPr>
              <a:t>5. Deploy to Elastic Beanstalk (managed environment — no EC2 config needed)</a:t>
            </a:r>
            <a:endParaRPr lang="en-US" sz="1100" dirty="0"/>
          </a:p>
          <a:p>
            <a:pPr marL="0" indent="0">
              <a:spcAft>
                <a:spcPts val="500"/>
              </a:spcAft>
              <a:buNone/>
            </a:pPr>
            <a:r>
              <a:rPr lang="en-US" sz="1100" dirty="0">
                <a:solidFill>
                  <a:srgbClr val="1E293B"/>
                </a:solidFill>
              </a:rPr>
              <a:t>6. Push a change to GitHub → watch the pipeline run end-to-end</a:t>
            </a:r>
            <a:endParaRPr lang="en-US" sz="1100" dirty="0"/>
          </a:p>
          <a:p>
            <a:pPr marL="0" indent="0">
              <a:spcAft>
                <a:spcPts val="500"/>
              </a:spcAft>
              <a:buNone/>
            </a:pP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8686800" y="475488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</a:rPr>
              <a:t>14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4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Elastic Beanstalk: Easiest AWS Deployment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82296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i="1" dirty="0">
                <a:solidFill>
                  <a:srgbClr val="065A82"/>
                </a:solidFill>
              </a:rPr>
              <a:t>You provide: your app code     AWS provides: everything else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365760" y="1417320"/>
            <a:ext cx="4160520" cy="960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457200" y="1508760"/>
            <a:ext cx="5486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🖥️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1051560" y="1490472"/>
            <a:ext cx="33375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1B2A"/>
                </a:solidFill>
              </a:rPr>
              <a:t>Auto-provisioned EC2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1051560" y="1828800"/>
            <a:ext cx="3337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75569"/>
                </a:solidFill>
              </a:rPr>
              <a:t>No manual server setup — Beanstalk picks the right instance type and launches it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800600" y="1417320"/>
            <a:ext cx="4160520" cy="960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892040" y="1508760"/>
            <a:ext cx="5486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⚖️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5486400" y="1490472"/>
            <a:ext cx="33375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1B2A"/>
                </a:solidFill>
              </a:rPr>
              <a:t>Load Balancer + Auto Scaling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486400" y="1828800"/>
            <a:ext cx="3337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75569"/>
                </a:solidFill>
              </a:rPr>
              <a:t>Automatically scales up under load, scales down when traffic drops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365760" y="2514600"/>
            <a:ext cx="4160520" cy="960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457200" y="2606040"/>
            <a:ext cx="5486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🔄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1051560" y="2587752"/>
            <a:ext cx="33375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1B2A"/>
                </a:solidFill>
              </a:rPr>
              <a:t>Managed Deployments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1051560" y="2926080"/>
            <a:ext cx="3337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75569"/>
                </a:solidFill>
              </a:rPr>
              <a:t>Rolling, immutable, blue/green deployments with automatic health checks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800600" y="2514600"/>
            <a:ext cx="4160520" cy="960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4892040" y="2606040"/>
            <a:ext cx="5486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📊</a:t>
            </a:r>
            <a:endParaRPr lang="en-US" sz="2200" dirty="0"/>
          </a:p>
        </p:txBody>
      </p:sp>
      <p:sp>
        <p:nvSpPr>
          <p:cNvPr id="18" name="Text 16"/>
          <p:cNvSpPr/>
          <p:nvPr/>
        </p:nvSpPr>
        <p:spPr>
          <a:xfrm>
            <a:off x="5486400" y="2587752"/>
            <a:ext cx="33375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1B2A"/>
                </a:solidFill>
              </a:rPr>
              <a:t>Built-in Monitoring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5486400" y="2926080"/>
            <a:ext cx="3337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75569"/>
                </a:solidFill>
              </a:rPr>
              <a:t>CloudWatch metrics, logs, and health dashboard out of the box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365760" y="3611880"/>
            <a:ext cx="4160520" cy="960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457200" y="3703320"/>
            <a:ext cx="5486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🗄️</a:t>
            </a:r>
            <a:endParaRPr lang="en-US" sz="2200" dirty="0"/>
          </a:p>
        </p:txBody>
      </p:sp>
      <p:sp>
        <p:nvSpPr>
          <p:cNvPr id="22" name="Text 20"/>
          <p:cNvSpPr/>
          <p:nvPr/>
        </p:nvSpPr>
        <p:spPr>
          <a:xfrm>
            <a:off x="1051560" y="3685032"/>
            <a:ext cx="33375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1B2A"/>
                </a:solidFill>
              </a:rPr>
              <a:t>RDS Integration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1051560" y="4023360"/>
            <a:ext cx="3337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75569"/>
                </a:solidFill>
              </a:rPr>
              <a:t>Attach a database directly to your environment — lifecycle managed together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4800600" y="3611880"/>
            <a:ext cx="4160520" cy="960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4892040" y="3703320"/>
            <a:ext cx="5486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🚪</a:t>
            </a:r>
            <a:endParaRPr lang="en-US" sz="2200" dirty="0"/>
          </a:p>
        </p:txBody>
      </p:sp>
      <p:sp>
        <p:nvSpPr>
          <p:cNvPr id="26" name="Text 24"/>
          <p:cNvSpPr/>
          <p:nvPr/>
        </p:nvSpPr>
        <p:spPr>
          <a:xfrm>
            <a:off x="5486400" y="3685032"/>
            <a:ext cx="33375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1B2A"/>
                </a:solidFill>
              </a:rPr>
              <a:t>Easy Rollback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5486400" y="4023360"/>
            <a:ext cx="3337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75569"/>
                </a:solidFill>
              </a:rPr>
              <a:t>One click to deploy the previous version if something goes wrong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457200" y="475488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02C39A"/>
                </a:solidFill>
              </a:rPr>
              <a:t>Perfect for students — skip infrastructure complexity, focus on your app code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8686800" y="475488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</a:rPr>
              <a:t>15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4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GitHub Actions vs AWS CodePipeline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365760" y="868680"/>
            <a:ext cx="2286000" cy="530352"/>
          </a:xfrm>
          <a:prstGeom prst="rect">
            <a:avLst/>
          </a:prstGeom>
          <a:solidFill>
            <a:srgbClr val="0D1B2A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57200" y="868680"/>
            <a:ext cx="210312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</a:rPr>
              <a:t>Feature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2651760" y="868680"/>
            <a:ext cx="2926080" cy="530352"/>
          </a:xfrm>
          <a:prstGeom prst="rect">
            <a:avLst/>
          </a:prstGeom>
          <a:solidFill>
            <a:srgbClr val="0D1B2A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2743200" y="868680"/>
            <a:ext cx="274320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</a:rPr>
              <a:t>GitHub Actions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5577840" y="868680"/>
            <a:ext cx="3200400" cy="530352"/>
          </a:xfrm>
          <a:prstGeom prst="rect">
            <a:avLst/>
          </a:prstGeom>
          <a:solidFill>
            <a:srgbClr val="0D1B2A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5669280" y="868680"/>
            <a:ext cx="301752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</a:rPr>
              <a:t>AWS CodePipeline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65760" y="1417320"/>
            <a:ext cx="2286000" cy="530352"/>
          </a:xfrm>
          <a:prstGeom prst="rect">
            <a:avLst/>
          </a:prstGeom>
          <a:solidFill>
            <a:srgbClr val="E0EEF6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57200" y="1417320"/>
            <a:ext cx="210312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1B2A"/>
                </a:solidFill>
              </a:rPr>
              <a:t>Trigger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2651760" y="1417320"/>
            <a:ext cx="2926080" cy="530352"/>
          </a:xfrm>
          <a:prstGeom prst="rect">
            <a:avLst/>
          </a:prstGeom>
          <a:solidFill>
            <a:srgbClr val="F4F7FA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2743200" y="1417320"/>
            <a:ext cx="274320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git push, PR, schedule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5577840" y="1417320"/>
            <a:ext cx="3200400" cy="530352"/>
          </a:xfrm>
          <a:prstGeom prst="rect">
            <a:avLst/>
          </a:prstGeom>
          <a:solidFill>
            <a:srgbClr val="F4F7FA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5669280" y="1417320"/>
            <a:ext cx="301752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git push, webhook, manual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365760" y="1965960"/>
            <a:ext cx="2286000" cy="530352"/>
          </a:xfrm>
          <a:prstGeom prst="rect">
            <a:avLst/>
          </a:prstGeom>
          <a:solidFill>
            <a:srgbClr val="E0EEF6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457200" y="1965960"/>
            <a:ext cx="210312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1B2A"/>
                </a:solidFill>
              </a:rPr>
              <a:t>Build runner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2651760" y="1965960"/>
            <a:ext cx="2926080" cy="530352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2743200" y="1965960"/>
            <a:ext cx="274320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GitHub-hosted or self-hosted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5577840" y="1965960"/>
            <a:ext cx="3200400" cy="530352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5669280" y="1965960"/>
            <a:ext cx="301752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CodeBuild (managed containers)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365760" y="2514600"/>
            <a:ext cx="2286000" cy="530352"/>
          </a:xfrm>
          <a:prstGeom prst="rect">
            <a:avLst/>
          </a:prstGeom>
          <a:solidFill>
            <a:srgbClr val="E0EEF6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457200" y="2514600"/>
            <a:ext cx="210312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1B2A"/>
                </a:solidFill>
              </a:rPr>
              <a:t>Config format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2651760" y="2514600"/>
            <a:ext cx="2926080" cy="530352"/>
          </a:xfrm>
          <a:prstGeom prst="rect">
            <a:avLst/>
          </a:prstGeom>
          <a:solidFill>
            <a:srgbClr val="F4F7FA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2743200" y="2514600"/>
            <a:ext cx="274320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YAML in .github/workflows/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5577840" y="2514600"/>
            <a:ext cx="3200400" cy="530352"/>
          </a:xfrm>
          <a:prstGeom prst="rect">
            <a:avLst/>
          </a:prstGeom>
          <a:solidFill>
            <a:srgbClr val="F4F7FA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5669280" y="2514600"/>
            <a:ext cx="301752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YAML or AWS Console / CDK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365760" y="3063240"/>
            <a:ext cx="2286000" cy="530352"/>
          </a:xfrm>
          <a:prstGeom prst="rect">
            <a:avLst/>
          </a:prstGeom>
          <a:solidFill>
            <a:srgbClr val="E0EEF6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457200" y="3063240"/>
            <a:ext cx="210312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1B2A"/>
                </a:solidFill>
              </a:rPr>
              <a:t>AWS integration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2651760" y="3063240"/>
            <a:ext cx="2926080" cy="530352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2743200" y="3063240"/>
            <a:ext cx="274320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Requires IAM credentials setup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5577840" y="3063240"/>
            <a:ext cx="3200400" cy="530352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5669280" y="3063240"/>
            <a:ext cx="301752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Native — no extra config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365760" y="3611880"/>
            <a:ext cx="2286000" cy="530352"/>
          </a:xfrm>
          <a:prstGeom prst="rect">
            <a:avLst/>
          </a:prstGeom>
          <a:solidFill>
            <a:srgbClr val="E0EEF6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Text 32"/>
          <p:cNvSpPr/>
          <p:nvPr/>
        </p:nvSpPr>
        <p:spPr>
          <a:xfrm>
            <a:off x="457200" y="3611880"/>
            <a:ext cx="210312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1B2A"/>
                </a:solidFill>
              </a:rPr>
              <a:t>Cost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2651760" y="3611880"/>
            <a:ext cx="2926080" cy="530352"/>
          </a:xfrm>
          <a:prstGeom prst="rect">
            <a:avLst/>
          </a:prstGeom>
          <a:solidFill>
            <a:srgbClr val="F4F7FA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Text 34"/>
          <p:cNvSpPr/>
          <p:nvPr/>
        </p:nvSpPr>
        <p:spPr>
          <a:xfrm>
            <a:off x="2743200" y="3611880"/>
            <a:ext cx="274320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2,000 min/mo free, then pay</a:t>
            </a:r>
            <a:endParaRPr lang="en-US" sz="1100" dirty="0"/>
          </a:p>
        </p:txBody>
      </p:sp>
      <p:sp>
        <p:nvSpPr>
          <p:cNvPr id="37" name="Shape 35"/>
          <p:cNvSpPr/>
          <p:nvPr/>
        </p:nvSpPr>
        <p:spPr>
          <a:xfrm>
            <a:off x="5577840" y="3611880"/>
            <a:ext cx="3200400" cy="530352"/>
          </a:xfrm>
          <a:prstGeom prst="rect">
            <a:avLst/>
          </a:prstGeom>
          <a:solidFill>
            <a:srgbClr val="F4F7FA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8" name="Text 36"/>
          <p:cNvSpPr/>
          <p:nvPr/>
        </p:nvSpPr>
        <p:spPr>
          <a:xfrm>
            <a:off x="5669280" y="3611880"/>
            <a:ext cx="301752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Pay per pipeline run</a:t>
            </a:r>
            <a:endParaRPr lang="en-US" sz="1100" dirty="0"/>
          </a:p>
        </p:txBody>
      </p:sp>
      <p:sp>
        <p:nvSpPr>
          <p:cNvPr id="39" name="Shape 37"/>
          <p:cNvSpPr/>
          <p:nvPr/>
        </p:nvSpPr>
        <p:spPr>
          <a:xfrm>
            <a:off x="365760" y="4160520"/>
            <a:ext cx="2286000" cy="530352"/>
          </a:xfrm>
          <a:prstGeom prst="rect">
            <a:avLst/>
          </a:prstGeom>
          <a:solidFill>
            <a:srgbClr val="E0EEF6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0" name="Text 38"/>
          <p:cNvSpPr/>
          <p:nvPr/>
        </p:nvSpPr>
        <p:spPr>
          <a:xfrm>
            <a:off x="457200" y="4160520"/>
            <a:ext cx="210312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1B2A"/>
                </a:solidFill>
              </a:rPr>
              <a:t>Best for</a:t>
            </a:r>
            <a:endParaRPr lang="en-US" sz="1100" dirty="0"/>
          </a:p>
        </p:txBody>
      </p:sp>
      <p:sp>
        <p:nvSpPr>
          <p:cNvPr id="41" name="Shape 39"/>
          <p:cNvSpPr/>
          <p:nvPr/>
        </p:nvSpPr>
        <p:spPr>
          <a:xfrm>
            <a:off x="2651760" y="4160520"/>
            <a:ext cx="2926080" cy="530352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2" name="Text 40"/>
          <p:cNvSpPr/>
          <p:nvPr/>
        </p:nvSpPr>
        <p:spPr>
          <a:xfrm>
            <a:off x="2743200" y="4160520"/>
            <a:ext cx="274320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Open source, GitHub-centric teams</a:t>
            </a:r>
            <a:endParaRPr lang="en-US" sz="1100" dirty="0"/>
          </a:p>
        </p:txBody>
      </p:sp>
      <p:sp>
        <p:nvSpPr>
          <p:cNvPr id="43" name="Shape 41"/>
          <p:cNvSpPr/>
          <p:nvPr/>
        </p:nvSpPr>
        <p:spPr>
          <a:xfrm>
            <a:off x="5577840" y="4160520"/>
            <a:ext cx="3200400" cy="530352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4" name="Text 42"/>
          <p:cNvSpPr/>
          <p:nvPr/>
        </p:nvSpPr>
        <p:spPr>
          <a:xfrm>
            <a:off x="5669280" y="4160520"/>
            <a:ext cx="301752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AWS-native production apps</a:t>
            </a:r>
            <a:endParaRPr lang="en-US" sz="1100" dirty="0"/>
          </a:p>
        </p:txBody>
      </p:sp>
      <p:sp>
        <p:nvSpPr>
          <p:cNvPr id="45" name="Shape 43"/>
          <p:cNvSpPr/>
          <p:nvPr/>
        </p:nvSpPr>
        <p:spPr>
          <a:xfrm>
            <a:off x="365760" y="4709160"/>
            <a:ext cx="2286000" cy="530352"/>
          </a:xfrm>
          <a:prstGeom prst="rect">
            <a:avLst/>
          </a:prstGeom>
          <a:solidFill>
            <a:srgbClr val="E0EEF6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6" name="Text 44"/>
          <p:cNvSpPr/>
          <p:nvPr/>
        </p:nvSpPr>
        <p:spPr>
          <a:xfrm>
            <a:off x="457200" y="4709160"/>
            <a:ext cx="210312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1B2A"/>
                </a:solidFill>
              </a:rPr>
              <a:t>Learning curve</a:t>
            </a:r>
            <a:endParaRPr lang="en-US" sz="1100" dirty="0"/>
          </a:p>
        </p:txBody>
      </p:sp>
      <p:sp>
        <p:nvSpPr>
          <p:cNvPr id="47" name="Shape 45"/>
          <p:cNvSpPr/>
          <p:nvPr/>
        </p:nvSpPr>
        <p:spPr>
          <a:xfrm>
            <a:off x="2651760" y="4709160"/>
            <a:ext cx="2926080" cy="530352"/>
          </a:xfrm>
          <a:prstGeom prst="rect">
            <a:avLst/>
          </a:prstGeom>
          <a:solidFill>
            <a:srgbClr val="F4F7FA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8" name="Text 46"/>
          <p:cNvSpPr/>
          <p:nvPr/>
        </p:nvSpPr>
        <p:spPr>
          <a:xfrm>
            <a:off x="2743200" y="4709160"/>
            <a:ext cx="274320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Easier, more tutorials</a:t>
            </a:r>
            <a:endParaRPr lang="en-US" sz="1100" dirty="0"/>
          </a:p>
        </p:txBody>
      </p:sp>
      <p:sp>
        <p:nvSpPr>
          <p:cNvPr id="49" name="Shape 47"/>
          <p:cNvSpPr/>
          <p:nvPr/>
        </p:nvSpPr>
        <p:spPr>
          <a:xfrm>
            <a:off x="5577840" y="4709160"/>
            <a:ext cx="3200400" cy="530352"/>
          </a:xfrm>
          <a:prstGeom prst="rect">
            <a:avLst/>
          </a:prstGeom>
          <a:solidFill>
            <a:srgbClr val="F4F7FA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0" name="Text 48"/>
          <p:cNvSpPr/>
          <p:nvPr/>
        </p:nvSpPr>
        <p:spPr>
          <a:xfrm>
            <a:off x="5669280" y="4709160"/>
            <a:ext cx="301752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Steeper but more enterprise</a:t>
            </a:r>
            <a:endParaRPr lang="en-US" sz="1100" dirty="0"/>
          </a:p>
        </p:txBody>
      </p:sp>
      <p:sp>
        <p:nvSpPr>
          <p:cNvPr id="51" name="Text 49"/>
          <p:cNvSpPr/>
          <p:nvPr/>
        </p:nvSpPr>
        <p:spPr>
          <a:xfrm>
            <a:off x="457200" y="484632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065A82"/>
                </a:solidFill>
              </a:rPr>
              <a:t>For the lab we use CodePipeline — understanding both prepares you for industry.</a:t>
            </a:r>
            <a:endParaRPr lang="en-US" sz="1200" dirty="0"/>
          </a:p>
        </p:txBody>
      </p:sp>
      <p:sp>
        <p:nvSpPr>
          <p:cNvPr id="52" name="Text 50"/>
          <p:cNvSpPr/>
          <p:nvPr/>
        </p:nvSpPr>
        <p:spPr>
          <a:xfrm>
            <a:off x="8686800" y="475488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</a:rPr>
              <a:t>16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5143500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94360" y="27432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594360" y="1005840"/>
            <a:ext cx="457200" cy="594360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94360" y="1005840"/>
            <a:ext cx="457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D1B2A"/>
                </a:solidFill>
              </a:rPr>
              <a:t>1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188720" y="1024128"/>
            <a:ext cx="74980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</a:rPr>
              <a:t>CI/CD is not optional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1188720" y="1316736"/>
            <a:ext cx="7498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0EEF6"/>
                </a:solidFill>
              </a:rPr>
              <a:t>Manual deployments don't scale. Automate early and often.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594360" y="1792224"/>
            <a:ext cx="457200" cy="594360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594360" y="1792224"/>
            <a:ext cx="457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D1B2A"/>
                </a:solidFill>
              </a:rPr>
              <a:t>2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188720" y="1810512"/>
            <a:ext cx="74980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</a:rPr>
              <a:t>Test ↔ Deploy are linked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1188720" y="2103120"/>
            <a:ext cx="7498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0EEF6"/>
                </a:solidFill>
              </a:rPr>
              <a:t>Tests run in CI. A failing test blocks the deploy. This is the point.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594360" y="2578608"/>
            <a:ext cx="457200" cy="594360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594360" y="2578608"/>
            <a:ext cx="457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D1B2A"/>
                </a:solidFill>
              </a:rPr>
              <a:t>3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1188720" y="2596896"/>
            <a:ext cx="74980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</a:rPr>
              <a:t>Environments must match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1188720" y="2889504"/>
            <a:ext cx="7498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0EEF6"/>
                </a:solidFill>
              </a:rPr>
              <a:t>Dev, staging, prod should be identical — use IaC (CloudFormation/SAM).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594360" y="3364992"/>
            <a:ext cx="457200" cy="594360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594360" y="3364992"/>
            <a:ext cx="457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D1B2A"/>
                </a:solidFill>
              </a:rPr>
              <a:t>4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1188720" y="3383280"/>
            <a:ext cx="74980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</a:rPr>
              <a:t>AWS gives you the whole stack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1188720" y="3675888"/>
            <a:ext cx="7498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0EEF6"/>
                </a:solidFill>
              </a:rPr>
              <a:t>CodePipeline → CodeBuild → CodeDeploy handles source-to-prod.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594360" y="4151376"/>
            <a:ext cx="457200" cy="594360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594360" y="4151376"/>
            <a:ext cx="457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D1B2A"/>
                </a:solidFill>
              </a:rPr>
              <a:t>5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1188720" y="4169664"/>
            <a:ext cx="74980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</a:rPr>
              <a:t>Blue/Green is production-grade</a:t>
            </a:r>
            <a:endParaRPr lang="en-US" sz="1500" dirty="0"/>
          </a:p>
        </p:txBody>
      </p:sp>
      <p:sp>
        <p:nvSpPr>
          <p:cNvPr id="23" name="Text 21"/>
          <p:cNvSpPr/>
          <p:nvPr/>
        </p:nvSpPr>
        <p:spPr>
          <a:xfrm>
            <a:off x="1188720" y="4462272"/>
            <a:ext cx="7498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0EEF6"/>
                </a:solidFill>
              </a:rPr>
              <a:t>Zero-downtime deploys with instant rollback. Default to this pattern.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CA5FF20-0638-E591-95D6-0580454837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831" y="0"/>
            <a:ext cx="4606458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37297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5669280" y="0"/>
            <a:ext cx="3474720" cy="5143500"/>
          </a:xfrm>
          <a:prstGeom prst="rect">
            <a:avLst/>
          </a:prstGeom>
          <a:solidFill>
            <a:srgbClr val="065A82">
              <a:alpha val="70000"/>
            </a:srgbClr>
          </a:solidFill>
          <a:ln w="12700">
            <a:solidFill>
              <a:srgbClr val="065A82">
                <a:alpha val="7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594360" y="822960"/>
            <a:ext cx="49377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Deployment &amp;</a:t>
            </a:r>
            <a:endParaRPr lang="en-US" sz="3800" dirty="0"/>
          </a:p>
        </p:txBody>
      </p:sp>
      <p:sp>
        <p:nvSpPr>
          <p:cNvPr id="5" name="Text 3"/>
          <p:cNvSpPr/>
          <p:nvPr/>
        </p:nvSpPr>
        <p:spPr>
          <a:xfrm>
            <a:off x="594360" y="1508760"/>
            <a:ext cx="49377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CI/CD Pipelines</a:t>
            </a:r>
            <a:endParaRPr lang="en-US" sz="3800" dirty="0"/>
          </a:p>
        </p:txBody>
      </p:sp>
      <p:sp>
        <p:nvSpPr>
          <p:cNvPr id="6" name="Text 4"/>
          <p:cNvSpPr/>
          <p:nvPr/>
        </p:nvSpPr>
        <p:spPr>
          <a:xfrm>
            <a:off x="594360" y="2377440"/>
            <a:ext cx="4937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i="1" dirty="0">
                <a:solidFill>
                  <a:srgbClr val="E0EE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Code Commit to Running Application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594360" y="4480560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 Science Application Development  |  Jason Kuruzovich  |  RPI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5943600" y="457200"/>
            <a:ext cx="2743200" cy="68580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5943600" y="457200"/>
            <a:ext cx="27432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CODE</a:t>
            </a:r>
            <a:endParaRPr lang="en-US" sz="1800" dirty="0"/>
          </a:p>
        </p:txBody>
      </p:sp>
      <p:sp>
        <p:nvSpPr>
          <p:cNvPr id="10" name="Shape 8"/>
          <p:cNvSpPr/>
          <p:nvPr/>
        </p:nvSpPr>
        <p:spPr>
          <a:xfrm>
            <a:off x="5943600" y="1463040"/>
            <a:ext cx="2743200" cy="685800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5943600" y="1463040"/>
            <a:ext cx="27432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</a:t>
            </a:r>
            <a:endParaRPr lang="en-US" sz="1800" dirty="0"/>
          </a:p>
        </p:txBody>
      </p:sp>
      <p:sp>
        <p:nvSpPr>
          <p:cNvPr id="12" name="Shape 10"/>
          <p:cNvSpPr/>
          <p:nvPr/>
        </p:nvSpPr>
        <p:spPr>
          <a:xfrm>
            <a:off x="5943600" y="2468880"/>
            <a:ext cx="2743200" cy="685800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5943600" y="2468880"/>
            <a:ext cx="27432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</a:t>
            </a:r>
            <a:endParaRPr lang="en-US" sz="1800" dirty="0"/>
          </a:p>
        </p:txBody>
      </p:sp>
      <p:sp>
        <p:nvSpPr>
          <p:cNvPr id="14" name="Shape 12"/>
          <p:cNvSpPr/>
          <p:nvPr/>
        </p:nvSpPr>
        <p:spPr>
          <a:xfrm>
            <a:off x="5943600" y="3474720"/>
            <a:ext cx="2743200" cy="685800"/>
          </a:xfrm>
          <a:prstGeom prst="rect">
            <a:avLst/>
          </a:prstGeom>
          <a:solidFill>
            <a:srgbClr val="00897B"/>
          </a:solidFill>
          <a:ln w="12700">
            <a:solidFill>
              <a:srgbClr val="00897B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5943600" y="3474720"/>
            <a:ext cx="27432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DEPLOY</a:t>
            </a:r>
            <a:endParaRPr lang="en-US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We Are in the Course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57200" y="1005840"/>
            <a:ext cx="1508760" cy="274320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457200" y="1005840"/>
            <a:ext cx="1508760" cy="274320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457200" y="1005840"/>
            <a:ext cx="1508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0D1B2A"/>
                </a:solidFill>
              </a:rPr>
              <a:t>✓ Done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548640" y="1417320"/>
            <a:ext cx="1325880" cy="2103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Authentication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&amp; Authorization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2194560" y="1005840"/>
            <a:ext cx="1508760" cy="274320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2194560" y="1005840"/>
            <a:ext cx="1508760" cy="274320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2194560" y="1005840"/>
            <a:ext cx="1508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0D1B2A"/>
                </a:solidFill>
              </a:rPr>
              <a:t>✓ Done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2286000" y="1417320"/>
            <a:ext cx="1325880" cy="2103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Testing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(Unit &amp; Integration)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3931920" y="1005840"/>
            <a:ext cx="1508760" cy="2743200"/>
          </a:xfrm>
          <a:prstGeom prst="rect">
            <a:avLst/>
          </a:prstGeom>
          <a:solidFill>
            <a:srgbClr val="E0EEF6"/>
          </a:solidFill>
          <a:ln w="12700">
            <a:solidFill>
              <a:srgbClr val="C0D4E4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3931920" y="1005840"/>
            <a:ext cx="1508760" cy="274320"/>
          </a:xfrm>
          <a:prstGeom prst="rect">
            <a:avLst/>
          </a:prstGeom>
          <a:solidFill>
            <a:srgbClr val="C0D4E4"/>
          </a:solidFill>
          <a:ln w="12700">
            <a:solidFill>
              <a:srgbClr val="C0D4E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3931920" y="1005840"/>
            <a:ext cx="1508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475569"/>
                </a:solidFill>
              </a:rPr>
              <a:t>Next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3886200" y="1261872"/>
            <a:ext cx="1600200" cy="2148840"/>
          </a:xfrm>
          <a:prstGeom prst="rect">
            <a:avLst/>
          </a:prstGeom>
          <a:solidFill>
            <a:srgbClr val="000000">
              <a:alpha val="0"/>
            </a:srgbClr>
          </a:solidFill>
          <a:ln w="381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4023360" y="1417320"/>
            <a:ext cx="1325880" cy="2103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Deployment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&amp; CI/CD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5669280" y="1005840"/>
            <a:ext cx="1508760" cy="2743200"/>
          </a:xfrm>
          <a:prstGeom prst="rect">
            <a:avLst/>
          </a:prstGeom>
          <a:solidFill>
            <a:srgbClr val="E0EEF6"/>
          </a:solidFill>
          <a:ln w="12700">
            <a:solidFill>
              <a:srgbClr val="C0D4E4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5669280" y="1005840"/>
            <a:ext cx="1508760" cy="274320"/>
          </a:xfrm>
          <a:prstGeom prst="rect">
            <a:avLst/>
          </a:prstGeom>
          <a:solidFill>
            <a:srgbClr val="C0D4E4"/>
          </a:solidFill>
          <a:ln w="12700">
            <a:solidFill>
              <a:srgbClr val="C0D4E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5669280" y="1005840"/>
            <a:ext cx="1508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475569"/>
                </a:solidFill>
              </a:rPr>
              <a:t>Next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5760720" y="1417320"/>
            <a:ext cx="1325880" cy="2103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Security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Hardening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7406640" y="1005840"/>
            <a:ext cx="1508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475569"/>
                </a:solidFill>
              </a:rPr>
              <a:t>Next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457200" y="41148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i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Today's focus: taking tested code all the way to running in production.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8686800" y="475488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Deployment Problem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365760" y="914400"/>
            <a:ext cx="4023360" cy="34747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365760" y="914400"/>
            <a:ext cx="4023360" cy="411480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365760" y="914400"/>
            <a:ext cx="4023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Manual Deployment Risks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548640" y="1417320"/>
            <a:ext cx="3657600" cy="2834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Human error in each step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"Works on my machine" syndrome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Long release cycles (fear of shipping)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rollback plan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 and prod environments diverge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Testing skipped under time pressure</a:t>
            </a:r>
            <a:endParaRPr lang="en-US" sz="1300" dirty="0"/>
          </a:p>
          <a:p>
            <a:pPr marL="0" indent="0">
              <a:spcAft>
                <a:spcPts val="600"/>
              </a:spcAft>
              <a:buNone/>
            </a:pP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4754880" y="914400"/>
            <a:ext cx="4023360" cy="34747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4754880" y="914400"/>
            <a:ext cx="4023360" cy="411480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754880" y="914400"/>
            <a:ext cx="4023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D1B2A"/>
                </a:solidFill>
              </a:rPr>
              <a:t>CI/CD Solves This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937760" y="1417320"/>
            <a:ext cx="3657600" cy="2834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Automated, repeatable pipeline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Tests run on every commit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Ship small changes frequently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Automatic rollback on failure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Infrastructure defined as code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One-click or fully automatic deploy</a:t>
            </a:r>
            <a:endParaRPr lang="en-US" sz="1300" dirty="0"/>
          </a:p>
          <a:p>
            <a:pPr marL="0" indent="0">
              <a:spcAft>
                <a:spcPts val="600"/>
              </a:spcAft>
              <a:buNone/>
            </a:pP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8686800" y="475488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</a:rPr>
              <a:t>3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Understanding CI / CD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365760" y="914400"/>
            <a:ext cx="1828800" cy="640080"/>
          </a:xfrm>
          <a:prstGeom prst="rect">
            <a:avLst/>
          </a:prstGeom>
          <a:solidFill>
            <a:srgbClr val="36454F"/>
          </a:solidFill>
          <a:ln w="12700">
            <a:solidFill>
              <a:srgbClr val="36454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65760" y="914400"/>
            <a:ext cx="1828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</a:rPr>
              <a:t>Code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2194560" y="1143000"/>
            <a:ext cx="274320" cy="182880"/>
          </a:xfrm>
          <a:prstGeom prst="rect">
            <a:avLst/>
          </a:prstGeom>
          <a:solidFill>
            <a:srgbClr val="64748B"/>
          </a:solidFill>
          <a:ln w="12700">
            <a:solidFill>
              <a:srgbClr val="64748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2468880" y="914400"/>
            <a:ext cx="1828800" cy="64008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2468880" y="914400"/>
            <a:ext cx="1828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</a:rPr>
              <a:t>Build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4297680" y="1143000"/>
            <a:ext cx="274320" cy="182880"/>
          </a:xfrm>
          <a:prstGeom prst="rect">
            <a:avLst/>
          </a:prstGeom>
          <a:solidFill>
            <a:srgbClr val="64748B"/>
          </a:solidFill>
          <a:ln w="12700">
            <a:solidFill>
              <a:srgbClr val="64748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4572000" y="914400"/>
            <a:ext cx="1828800" cy="640080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572000" y="914400"/>
            <a:ext cx="1828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</a:rPr>
              <a:t>Test</a:t>
            </a:r>
            <a:endParaRPr lang="en-US" sz="1500" dirty="0"/>
          </a:p>
        </p:txBody>
      </p:sp>
      <p:sp>
        <p:nvSpPr>
          <p:cNvPr id="11" name="Shape 9"/>
          <p:cNvSpPr/>
          <p:nvPr/>
        </p:nvSpPr>
        <p:spPr>
          <a:xfrm>
            <a:off x="6400800" y="1143000"/>
            <a:ext cx="274320" cy="182880"/>
          </a:xfrm>
          <a:prstGeom prst="rect">
            <a:avLst/>
          </a:prstGeom>
          <a:solidFill>
            <a:srgbClr val="64748B"/>
          </a:solidFill>
          <a:ln w="12700">
            <a:solidFill>
              <a:srgbClr val="64748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6675120" y="914400"/>
            <a:ext cx="1828800" cy="640080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6675120" y="914400"/>
            <a:ext cx="1828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</a:rPr>
              <a:t>Deploy</a:t>
            </a:r>
            <a:endParaRPr lang="en-US" sz="1500" dirty="0"/>
          </a:p>
        </p:txBody>
      </p:sp>
      <p:sp>
        <p:nvSpPr>
          <p:cNvPr id="14" name="Shape 12"/>
          <p:cNvSpPr/>
          <p:nvPr/>
        </p:nvSpPr>
        <p:spPr>
          <a:xfrm>
            <a:off x="365760" y="1691640"/>
            <a:ext cx="4206240" cy="4572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365760" y="1691640"/>
            <a:ext cx="45720" cy="27432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4572000" y="1691640"/>
            <a:ext cx="45720" cy="27432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365760" y="1920240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65A82"/>
                </a:solidFill>
              </a:rPr>
              <a:t>Continuous Integration (CI)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365760" y="2377440"/>
            <a:ext cx="8366760" cy="45720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365760" y="2377440"/>
            <a:ext cx="45720" cy="274320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8732520" y="2377440"/>
            <a:ext cx="45720" cy="274320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365760" y="260604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C7293"/>
                </a:solidFill>
              </a:rPr>
              <a:t>Continuous Delivery (CD) — with manual gate before deploy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365760" y="3108960"/>
            <a:ext cx="265176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3" name="Shape 21"/>
          <p:cNvSpPr/>
          <p:nvPr/>
        </p:nvSpPr>
        <p:spPr>
          <a:xfrm>
            <a:off x="365760" y="3108960"/>
            <a:ext cx="2651760" cy="73152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457200" y="3218688"/>
            <a:ext cx="2468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65A82"/>
                </a:solidFill>
              </a:rPr>
              <a:t>Continuous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065A82"/>
                </a:solidFill>
              </a:rPr>
              <a:t>Integration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457200" y="3703320"/>
            <a:ext cx="2468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475569"/>
                </a:solidFill>
              </a:rPr>
              <a:t>Merge code often. Automatically build and run tests on every commit. Goal: catch integration bugs early.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3291840" y="3108960"/>
            <a:ext cx="265176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7" name="Shape 25"/>
          <p:cNvSpPr/>
          <p:nvPr/>
        </p:nvSpPr>
        <p:spPr>
          <a:xfrm>
            <a:off x="3291840" y="3108960"/>
            <a:ext cx="2651760" cy="73152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3383280" y="3218688"/>
            <a:ext cx="2468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C7293"/>
                </a:solidFill>
              </a:rPr>
              <a:t>Continuous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1C7293"/>
                </a:solidFill>
              </a:rPr>
              <a:t>Delivery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3383280" y="3703320"/>
            <a:ext cx="2468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475569"/>
                </a:solidFill>
              </a:rPr>
              <a:t>Code is always in a deployable state. Deployment to production requires a manual approval step.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6217920" y="3108960"/>
            <a:ext cx="265176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1" name="Shape 29"/>
          <p:cNvSpPr/>
          <p:nvPr/>
        </p:nvSpPr>
        <p:spPr>
          <a:xfrm>
            <a:off x="6217920" y="3108960"/>
            <a:ext cx="2651760" cy="73152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6309360" y="3218688"/>
            <a:ext cx="2468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2C39A"/>
                </a:solidFill>
              </a:rPr>
              <a:t>Continuous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02C39A"/>
                </a:solidFill>
              </a:rPr>
              <a:t>Deployment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6309360" y="3703320"/>
            <a:ext cx="2468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475569"/>
                </a:solidFill>
              </a:rPr>
              <a:t>Every change that passes tests is deployed automatically to production. No human gate.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8686800" y="475488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</a:rPr>
              <a:t>4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Testing Pyramid to CI/CD Pipeline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1645920" y="4114800"/>
            <a:ext cx="2560320" cy="914400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1645920" y="4114800"/>
            <a:ext cx="25603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E2E Tests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Few, slow, expensive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1005840" y="3154680"/>
            <a:ext cx="3840480" cy="91440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1005840" y="3154680"/>
            <a:ext cx="38404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</a:rPr>
              <a:t>Integration Tests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</a:rPr>
              <a:t>Some, moderate speed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365760" y="2194560"/>
            <a:ext cx="5120640" cy="914400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365760" y="2194560"/>
            <a:ext cx="51206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</a:rPr>
              <a:t>Unit Tests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</a:rPr>
              <a:t>Many, fast, cheap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365760" y="420624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64748B"/>
                </a:solidFill>
              </a:rPr>
              <a:t>Testing Pyramid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5303520" y="2286000"/>
            <a:ext cx="731520" cy="13716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5577840" y="201168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65A82"/>
                </a:solidFill>
              </a:rPr>
              <a:t>→</a:t>
            </a:r>
            <a:endParaRPr lang="en-US" sz="2800" dirty="0"/>
          </a:p>
        </p:txBody>
      </p:sp>
      <p:sp>
        <p:nvSpPr>
          <p:cNvPr id="12" name="Shape 10"/>
          <p:cNvSpPr/>
          <p:nvPr/>
        </p:nvSpPr>
        <p:spPr>
          <a:xfrm>
            <a:off x="6035040" y="868680"/>
            <a:ext cx="2743200" cy="530352"/>
          </a:xfrm>
          <a:prstGeom prst="rect">
            <a:avLst/>
          </a:prstGeom>
          <a:solidFill>
            <a:srgbClr val="0D1B2A"/>
          </a:solidFill>
          <a:ln w="12700">
            <a:solidFill>
              <a:srgbClr val="D1D5D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6126480" y="868680"/>
            <a:ext cx="256032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</a:rPr>
              <a:t>git push</a:t>
            </a:r>
            <a:r>
              <a:rPr lang="en-US" sz="1000" dirty="0">
                <a:solidFill>
                  <a:srgbClr val="E0EEF6"/>
                </a:solidFill>
              </a:rPr>
              <a:t>  Triggers the pipeline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035040" y="1453896"/>
            <a:ext cx="2743200" cy="530352"/>
          </a:xfrm>
          <a:prstGeom prst="rect">
            <a:avLst/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6126480" y="1453896"/>
            <a:ext cx="256032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</a:rPr>
              <a:t>Run Unit Tests</a:t>
            </a:r>
            <a:r>
              <a:rPr lang="en-US" sz="1000" dirty="0">
                <a:solidFill>
                  <a:srgbClr val="64748B"/>
                </a:solidFill>
              </a:rPr>
              <a:t>  Fast, runs first — fail fast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6035040" y="2039112"/>
            <a:ext cx="2743200" cy="530352"/>
          </a:xfrm>
          <a:prstGeom prst="rect">
            <a:avLst/>
          </a:prstGeom>
          <a:solidFill>
            <a:srgbClr val="E0EEF6"/>
          </a:solidFill>
          <a:ln w="12700">
            <a:solidFill>
              <a:srgbClr val="D1D5D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6126480" y="2039112"/>
            <a:ext cx="256032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</a:rPr>
              <a:t>Build &amp; Compile</a:t>
            </a:r>
            <a:r>
              <a:rPr lang="en-US" sz="1000" dirty="0">
                <a:solidFill>
                  <a:srgbClr val="64748B"/>
                </a:solidFill>
              </a:rPr>
              <a:t>  Produce deployable artifact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6035040" y="2624328"/>
            <a:ext cx="2743200" cy="530352"/>
          </a:xfrm>
          <a:prstGeom prst="rect">
            <a:avLst/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6126480" y="2624328"/>
            <a:ext cx="256032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</a:rPr>
              <a:t>Integration Tests</a:t>
            </a:r>
            <a:r>
              <a:rPr lang="en-US" sz="1000" dirty="0">
                <a:solidFill>
                  <a:srgbClr val="64748B"/>
                </a:solidFill>
              </a:rPr>
              <a:t>  Verify API contracts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6035040" y="3209544"/>
            <a:ext cx="2743200" cy="530352"/>
          </a:xfrm>
          <a:prstGeom prst="rect">
            <a:avLst/>
          </a:prstGeom>
          <a:solidFill>
            <a:srgbClr val="E0EEF6"/>
          </a:solidFill>
          <a:ln w="12700">
            <a:solidFill>
              <a:srgbClr val="D1D5D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6126480" y="3209544"/>
            <a:ext cx="256032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</a:rPr>
              <a:t>Deploy to Staging</a:t>
            </a:r>
            <a:r>
              <a:rPr lang="en-US" sz="1000" dirty="0">
                <a:solidFill>
                  <a:srgbClr val="64748B"/>
                </a:solidFill>
              </a:rPr>
              <a:t>  Mirror of production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6035040" y="3794760"/>
            <a:ext cx="2743200" cy="530352"/>
          </a:xfrm>
          <a:prstGeom prst="rect">
            <a:avLst/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6126480" y="3794760"/>
            <a:ext cx="256032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</a:rPr>
              <a:t>E2E / Manual QA</a:t>
            </a:r>
            <a:r>
              <a:rPr lang="en-US" sz="1000" dirty="0">
                <a:solidFill>
                  <a:srgbClr val="64748B"/>
                </a:solidFill>
              </a:rPr>
              <a:t>  Gate before production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6035040" y="4379976"/>
            <a:ext cx="2743200" cy="530352"/>
          </a:xfrm>
          <a:prstGeom prst="rect">
            <a:avLst/>
          </a:prstGeom>
          <a:solidFill>
            <a:srgbClr val="E0EEF6"/>
          </a:solidFill>
          <a:ln w="12700">
            <a:solidFill>
              <a:srgbClr val="D1D5D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6126480" y="4379976"/>
            <a:ext cx="256032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</a:rPr>
              <a:t>Deploy to Prod</a:t>
            </a:r>
            <a:r>
              <a:rPr lang="en-US" sz="1000" dirty="0">
                <a:solidFill>
                  <a:srgbClr val="64748B"/>
                </a:solidFill>
              </a:rPr>
              <a:t>  Automated or manual gate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6035040" y="493776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64748B"/>
                </a:solidFill>
              </a:rPr>
              <a:t>CI/CD Pipeline Stages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8686800" y="475488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</a:rPr>
              <a:t>5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Environments: Dev → Staging → Production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57200" y="868680"/>
            <a:ext cx="2560320" cy="39319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457200" y="868680"/>
            <a:ext cx="2560320" cy="64008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457200" y="868680"/>
            <a:ext cx="2560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</a:rPr>
              <a:t>💻  Development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594360" y="1645920"/>
            <a:ext cx="2286000" cy="594360"/>
          </a:xfrm>
          <a:prstGeom prst="rect">
            <a:avLst/>
          </a:prstGeom>
          <a:solidFill>
            <a:srgbClr val="F4F7FA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594360" y="1645920"/>
            <a:ext cx="22860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475569"/>
                </a:solidFill>
              </a:rPr>
              <a:t>Local machines or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475569"/>
                </a:solidFill>
              </a:rPr>
              <a:t>shared dev server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594360" y="2377440"/>
            <a:ext cx="2286000" cy="594360"/>
          </a:xfrm>
          <a:prstGeom prst="rect">
            <a:avLst/>
          </a:prstGeom>
          <a:solidFill>
            <a:srgbClr val="F4F7FA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594360" y="2377440"/>
            <a:ext cx="22860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475569"/>
                </a:solidFill>
              </a:rPr>
              <a:t>Frequent changes,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475569"/>
                </a:solidFill>
              </a:rPr>
              <a:t>breaking OK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594360" y="3108960"/>
            <a:ext cx="2286000" cy="594360"/>
          </a:xfrm>
          <a:prstGeom prst="rect">
            <a:avLst/>
          </a:prstGeom>
          <a:solidFill>
            <a:srgbClr val="F4F7FA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594360" y="3108960"/>
            <a:ext cx="22860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475569"/>
                </a:solidFill>
              </a:rPr>
              <a:t>Mock data / services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594360" y="3840480"/>
            <a:ext cx="2286000" cy="594360"/>
          </a:xfrm>
          <a:prstGeom prst="rect">
            <a:avLst/>
          </a:prstGeom>
          <a:solidFill>
            <a:srgbClr val="F4F7FA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594360" y="3840480"/>
            <a:ext cx="22860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475569"/>
                </a:solidFill>
              </a:rPr>
              <a:t>Fast feedback loop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30632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64748B"/>
                </a:solidFill>
              </a:rPr>
              <a:t>→</a:t>
            </a:r>
            <a:endParaRPr lang="en-US" sz="2200" dirty="0"/>
          </a:p>
        </p:txBody>
      </p:sp>
      <p:sp>
        <p:nvSpPr>
          <p:cNvPr id="15" name="Shape 13"/>
          <p:cNvSpPr/>
          <p:nvPr/>
        </p:nvSpPr>
        <p:spPr>
          <a:xfrm>
            <a:off x="3291840" y="868680"/>
            <a:ext cx="2560320" cy="39319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3291840" y="868680"/>
            <a:ext cx="2560320" cy="640080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3291840" y="868680"/>
            <a:ext cx="2560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</a:rPr>
              <a:t>🔧  Staging</a:t>
            </a:r>
            <a:endParaRPr lang="en-US" sz="1500" dirty="0"/>
          </a:p>
        </p:txBody>
      </p:sp>
      <p:sp>
        <p:nvSpPr>
          <p:cNvPr id="18" name="Shape 16"/>
          <p:cNvSpPr/>
          <p:nvPr/>
        </p:nvSpPr>
        <p:spPr>
          <a:xfrm>
            <a:off x="3429000" y="1645920"/>
            <a:ext cx="2286000" cy="594360"/>
          </a:xfrm>
          <a:prstGeom prst="rect">
            <a:avLst/>
          </a:prstGeom>
          <a:solidFill>
            <a:srgbClr val="F4F7FA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3429000" y="1645920"/>
            <a:ext cx="22860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475569"/>
                </a:solidFill>
              </a:rPr>
              <a:t>Mirrors production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475569"/>
                </a:solidFill>
              </a:rPr>
              <a:t>exactly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3429000" y="2377440"/>
            <a:ext cx="2286000" cy="594360"/>
          </a:xfrm>
          <a:prstGeom prst="rect">
            <a:avLst/>
          </a:prstGeom>
          <a:solidFill>
            <a:srgbClr val="F4F7FA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3429000" y="2377440"/>
            <a:ext cx="22860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475569"/>
                </a:solidFill>
              </a:rPr>
              <a:t>Real infrastructure,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475569"/>
                </a:solidFill>
              </a:rPr>
              <a:t>safe data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3429000" y="3108960"/>
            <a:ext cx="2286000" cy="594360"/>
          </a:xfrm>
          <a:prstGeom prst="rect">
            <a:avLst/>
          </a:prstGeom>
          <a:solidFill>
            <a:srgbClr val="F4F7FA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3429000" y="3108960"/>
            <a:ext cx="22860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475569"/>
                </a:solidFill>
              </a:rPr>
              <a:t>Integration &amp; E2E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475569"/>
                </a:solidFill>
              </a:rPr>
              <a:t>tests run here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3429000" y="3840480"/>
            <a:ext cx="2286000" cy="594360"/>
          </a:xfrm>
          <a:prstGeom prst="rect">
            <a:avLst/>
          </a:prstGeom>
          <a:solidFill>
            <a:srgbClr val="F4F7FA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3429000" y="3840480"/>
            <a:ext cx="22860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475569"/>
                </a:solidFill>
              </a:rPr>
              <a:t>Pre-approval for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475569"/>
                </a:solidFill>
              </a:rPr>
              <a:t>release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589788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64748B"/>
                </a:solidFill>
              </a:rPr>
              <a:t>→</a:t>
            </a:r>
            <a:endParaRPr lang="en-US" sz="2200" dirty="0"/>
          </a:p>
        </p:txBody>
      </p:sp>
      <p:sp>
        <p:nvSpPr>
          <p:cNvPr id="27" name="Shape 25"/>
          <p:cNvSpPr/>
          <p:nvPr/>
        </p:nvSpPr>
        <p:spPr>
          <a:xfrm>
            <a:off x="6126480" y="868680"/>
            <a:ext cx="2560320" cy="39319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8" name="Shape 26"/>
          <p:cNvSpPr/>
          <p:nvPr/>
        </p:nvSpPr>
        <p:spPr>
          <a:xfrm>
            <a:off x="6126480" y="868680"/>
            <a:ext cx="2560320" cy="640080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6126480" y="868680"/>
            <a:ext cx="2560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</a:rPr>
              <a:t>🚀  Production</a:t>
            </a:r>
            <a:endParaRPr lang="en-US" sz="1500" dirty="0"/>
          </a:p>
        </p:txBody>
      </p:sp>
      <p:sp>
        <p:nvSpPr>
          <p:cNvPr id="30" name="Shape 28"/>
          <p:cNvSpPr/>
          <p:nvPr/>
        </p:nvSpPr>
        <p:spPr>
          <a:xfrm>
            <a:off x="6263640" y="1645920"/>
            <a:ext cx="2286000" cy="594360"/>
          </a:xfrm>
          <a:prstGeom prst="rect">
            <a:avLst/>
          </a:prstGeom>
          <a:solidFill>
            <a:srgbClr val="F4F7FA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6263640" y="1645920"/>
            <a:ext cx="22860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475569"/>
                </a:solidFill>
              </a:rPr>
              <a:t>Live users, real data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6263640" y="2377440"/>
            <a:ext cx="2286000" cy="594360"/>
          </a:xfrm>
          <a:prstGeom prst="rect">
            <a:avLst/>
          </a:prstGeom>
          <a:solidFill>
            <a:srgbClr val="F4F7FA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6263640" y="2377440"/>
            <a:ext cx="22860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475569"/>
                </a:solidFill>
              </a:rPr>
              <a:t>Zero tolerance for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475569"/>
                </a:solidFill>
              </a:rPr>
              <a:t>downtime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6263640" y="3108960"/>
            <a:ext cx="2286000" cy="594360"/>
          </a:xfrm>
          <a:prstGeom prst="rect">
            <a:avLst/>
          </a:prstGeom>
          <a:solidFill>
            <a:srgbClr val="F4F7FA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3"/>
          <p:cNvSpPr/>
          <p:nvPr/>
        </p:nvSpPr>
        <p:spPr>
          <a:xfrm>
            <a:off x="6263640" y="3108960"/>
            <a:ext cx="22860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475569"/>
                </a:solidFill>
              </a:rPr>
              <a:t>Monitored &amp;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475569"/>
                </a:solidFill>
              </a:rPr>
              <a:t>alerting active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6263640" y="3840480"/>
            <a:ext cx="2286000" cy="594360"/>
          </a:xfrm>
          <a:prstGeom prst="rect">
            <a:avLst/>
          </a:prstGeom>
          <a:solidFill>
            <a:srgbClr val="F4F7FA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35"/>
          <p:cNvSpPr/>
          <p:nvPr/>
        </p:nvSpPr>
        <p:spPr>
          <a:xfrm>
            <a:off x="6263640" y="3840480"/>
            <a:ext cx="22860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475569"/>
                </a:solidFill>
              </a:rPr>
              <a:t>Only tested code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475569"/>
                </a:solidFill>
              </a:rPr>
              <a:t>gets here</a:t>
            </a:r>
            <a:endParaRPr lang="en-US" sz="1100" dirty="0"/>
          </a:p>
        </p:txBody>
      </p:sp>
      <p:sp>
        <p:nvSpPr>
          <p:cNvPr id="38" name="Text 36"/>
          <p:cNvSpPr/>
          <p:nvPr/>
        </p:nvSpPr>
        <p:spPr>
          <a:xfrm>
            <a:off x="457200" y="475488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065A82"/>
                </a:solidFill>
              </a:rPr>
              <a:t>Infrastructure as Code ensures each environment is identical — no more 'works on my machine'</a:t>
            </a:r>
            <a:endParaRPr lang="en-US" sz="1200" dirty="0"/>
          </a:p>
        </p:txBody>
      </p:sp>
      <p:sp>
        <p:nvSpPr>
          <p:cNvPr id="39" name="Text 37"/>
          <p:cNvSpPr/>
          <p:nvPr/>
        </p:nvSpPr>
        <p:spPr>
          <a:xfrm>
            <a:off x="8686800" y="475488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</a:rPr>
              <a:t>6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365760" cy="5143500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640080" y="91440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kern="0" spc="600" dirty="0">
                <a:solidFill>
                  <a:srgbClr val="02C39A"/>
                </a:solidFill>
              </a:rPr>
              <a:t>PART 2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640080" y="1371600"/>
            <a:ext cx="64008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5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AWS CI/CD</a:t>
            </a:r>
            <a:endParaRPr lang="en-US" sz="5200" dirty="0"/>
          </a:p>
          <a:p>
            <a:pPr marL="0" indent="0">
              <a:buNone/>
            </a:pPr>
            <a:r>
              <a:rPr lang="en-US" sz="5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Services</a:t>
            </a:r>
            <a:endParaRPr lang="en-US" sz="5200" dirty="0"/>
          </a:p>
        </p:txBody>
      </p:sp>
      <p:sp>
        <p:nvSpPr>
          <p:cNvPr id="6" name="Text 4"/>
          <p:cNvSpPr/>
          <p:nvPr/>
        </p:nvSpPr>
        <p:spPr>
          <a:xfrm>
            <a:off x="640080" y="3566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E0EEF6"/>
                </a:solidFill>
              </a:rPr>
              <a:t>CodeCommit/Connections  •  CodeBuild  •  CodeDeploy  •  CodePipeline  •  CloudFormation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1210</TotalTime>
  <Words>1636</Words>
  <Application>Microsoft Macintosh PowerPoint</Application>
  <PresentationFormat>On-screen Show (16:9)</PresentationFormat>
  <Paragraphs>372</Paragraphs>
  <Slides>19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Consolas</vt:lpstr>
      <vt:lpstr>Geist</vt:lpstr>
      <vt:lpstr>Office Theme</vt:lpstr>
      <vt:lpstr>Web Science Application Development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Deployment &amp; CI/CD Pipelines</dc:title>
  <dc:subject>PptxGenJS Presentation</dc:subject>
  <dc:creator>Jason Kuruzovich</dc:creator>
  <cp:lastModifiedBy>Kuruzovich, Jason Nicholas</cp:lastModifiedBy>
  <cp:revision>4</cp:revision>
  <dcterms:created xsi:type="dcterms:W3CDTF">2026-03-30T19:14:42Z</dcterms:created>
  <dcterms:modified xsi:type="dcterms:W3CDTF">2026-03-31T15:39:51Z</dcterms:modified>
</cp:coreProperties>
</file>