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5"/>
  </p:notesMasterIdLst>
  <p:sldIdLst>
    <p:sldId id="547" r:id="rId2"/>
    <p:sldId id="355" r:id="rId3"/>
    <p:sldId id="546" r:id="rId4"/>
    <p:sldId id="548" r:id="rId5"/>
    <p:sldId id="541" r:id="rId6"/>
    <p:sldId id="356" r:id="rId7"/>
    <p:sldId id="524" r:id="rId8"/>
    <p:sldId id="525" r:id="rId9"/>
    <p:sldId id="357" r:id="rId10"/>
    <p:sldId id="530" r:id="rId11"/>
    <p:sldId id="358" r:id="rId12"/>
    <p:sldId id="532" r:id="rId13"/>
    <p:sldId id="533" r:id="rId14"/>
    <p:sldId id="534" r:id="rId15"/>
    <p:sldId id="535" r:id="rId16"/>
    <p:sldId id="359" r:id="rId17"/>
    <p:sldId id="536" r:id="rId18"/>
    <p:sldId id="256" r:id="rId19"/>
    <p:sldId id="613" r:id="rId20"/>
    <p:sldId id="257" r:id="rId21"/>
    <p:sldId id="549" r:id="rId22"/>
    <p:sldId id="550" r:id="rId23"/>
    <p:sldId id="551" r:id="rId24"/>
    <p:sldId id="552" r:id="rId25"/>
    <p:sldId id="553" r:id="rId26"/>
    <p:sldId id="554" r:id="rId27"/>
    <p:sldId id="555" r:id="rId28"/>
    <p:sldId id="556" r:id="rId29"/>
    <p:sldId id="557" r:id="rId30"/>
    <p:sldId id="558" r:id="rId31"/>
    <p:sldId id="559" r:id="rId32"/>
    <p:sldId id="560" r:id="rId33"/>
    <p:sldId id="561" r:id="rId34"/>
    <p:sldId id="562" r:id="rId35"/>
    <p:sldId id="563" r:id="rId36"/>
    <p:sldId id="564" r:id="rId37"/>
    <p:sldId id="565" r:id="rId38"/>
    <p:sldId id="566" r:id="rId39"/>
    <p:sldId id="567" r:id="rId40"/>
    <p:sldId id="568" r:id="rId41"/>
    <p:sldId id="569" r:id="rId42"/>
    <p:sldId id="570" r:id="rId43"/>
    <p:sldId id="571" r:id="rId44"/>
    <p:sldId id="572" r:id="rId45"/>
    <p:sldId id="573" r:id="rId46"/>
    <p:sldId id="574" r:id="rId47"/>
    <p:sldId id="575" r:id="rId48"/>
    <p:sldId id="576" r:id="rId49"/>
    <p:sldId id="577" r:id="rId50"/>
    <p:sldId id="578" r:id="rId51"/>
    <p:sldId id="579" r:id="rId52"/>
    <p:sldId id="580" r:id="rId53"/>
    <p:sldId id="581" r:id="rId54"/>
    <p:sldId id="582" r:id="rId55"/>
    <p:sldId id="583" r:id="rId56"/>
    <p:sldId id="584" r:id="rId57"/>
    <p:sldId id="585" r:id="rId58"/>
    <p:sldId id="586" r:id="rId59"/>
    <p:sldId id="587" r:id="rId60"/>
    <p:sldId id="588" r:id="rId61"/>
    <p:sldId id="589" r:id="rId62"/>
    <p:sldId id="590" r:id="rId63"/>
    <p:sldId id="591" r:id="rId64"/>
    <p:sldId id="592" r:id="rId65"/>
    <p:sldId id="593" r:id="rId66"/>
    <p:sldId id="594" r:id="rId67"/>
    <p:sldId id="595" r:id="rId68"/>
    <p:sldId id="596" r:id="rId69"/>
    <p:sldId id="597" r:id="rId70"/>
    <p:sldId id="598" r:id="rId71"/>
    <p:sldId id="599" r:id="rId72"/>
    <p:sldId id="600" r:id="rId73"/>
    <p:sldId id="602" r:id="rId74"/>
    <p:sldId id="603" r:id="rId75"/>
    <p:sldId id="604" r:id="rId76"/>
    <p:sldId id="605" r:id="rId77"/>
    <p:sldId id="606" r:id="rId78"/>
    <p:sldId id="607" r:id="rId79"/>
    <p:sldId id="608" r:id="rId80"/>
    <p:sldId id="609" r:id="rId81"/>
    <p:sldId id="610" r:id="rId82"/>
    <p:sldId id="611" r:id="rId83"/>
    <p:sldId id="612" r:id="rId84"/>
  </p:sldIdLst>
  <p:sldSz cx="12192000" cy="6858000"/>
  <p:notesSz cx="6858000" cy="9144000"/>
  <p:embeddedFontLst>
    <p:embeddedFont>
      <p:font typeface="Raleway" pitchFamily="2" charset="77"/>
      <p:regular r:id="rId86"/>
      <p:bold r:id="rId87"/>
      <p:italic r:id="rId88"/>
      <p:boldItalic r:id="rId89"/>
    </p:embeddedFont>
    <p:embeddedFont>
      <p:font typeface="Raleway ExtraBold" pitchFamily="2" charset="77"/>
      <p:bold r:id="rId90"/>
      <p:italic r:id="rId91"/>
      <p:boldItalic r:id="rId92"/>
    </p:embeddedFont>
    <p:embeddedFont>
      <p:font typeface="Raleway SemiBold" pitchFamily="2" charset="77"/>
      <p:regular r:id="rId93"/>
      <p:bold r:id="rId94"/>
      <p:italic r:id="rId95"/>
      <p:boldItalic r:id="rId9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1" roundtripDataSignature="AMtx7mhgDE9NizOGjxdPnqEEUC0shZZx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7"/>
    <p:restoredTop sz="94653"/>
  </p:normalViewPr>
  <p:slideViewPr>
    <p:cSldViewPr snapToGrid="0">
      <p:cViewPr varScale="1">
        <p:scale>
          <a:sx n="118" d="100"/>
          <a:sy n="118" d="100"/>
        </p:scale>
        <p:origin x="5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font" Target="fonts/font4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font" Target="fonts/font5.fntdata"/><Relationship Id="rId95" Type="http://schemas.openxmlformats.org/officeDocument/2006/relationships/font" Target="fonts/font10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24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font" Target="fonts/font3.fntdata"/><Relationship Id="rId91" Type="http://schemas.openxmlformats.org/officeDocument/2006/relationships/font" Target="fonts/font6.fntdata"/><Relationship Id="rId96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1.fntdata"/><Relationship Id="rId94" Type="http://schemas.openxmlformats.org/officeDocument/2006/relationships/font" Target="fonts/font9.fntdata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2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8.fntdata"/><Relationship Id="rId121" Type="http://customschemas.google.com/relationships/presentationmetadata" Target="meta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89dc543835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g389dc54383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Slide">
  <p:cSld name="Title_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26" descr="A logo with yellow and purple lin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9247" b="6524"/>
          <a:stretch/>
        </p:blipFill>
        <p:spPr>
          <a:xfrm>
            <a:off x="10505966" y="5457001"/>
            <a:ext cx="1267549" cy="132153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26"/>
          <p:cNvSpPr/>
          <p:nvPr/>
        </p:nvSpPr>
        <p:spPr>
          <a:xfrm>
            <a:off x="0" y="0"/>
            <a:ext cx="12192000" cy="53395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470F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" name="Google Shape;18;p126"/>
          <p:cNvSpPr txBox="1">
            <a:spLocks noGrp="1"/>
          </p:cNvSpPr>
          <p:nvPr>
            <p:ph type="title"/>
          </p:nvPr>
        </p:nvSpPr>
        <p:spPr>
          <a:xfrm>
            <a:off x="845457" y="2712199"/>
            <a:ext cx="10515600" cy="64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 ExtraBold"/>
              <a:buNone/>
              <a:defRPr sz="4400" b="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6"/>
          <p:cNvSpPr txBox="1">
            <a:spLocks noGrp="1"/>
          </p:cNvSpPr>
          <p:nvPr>
            <p:ph type="body" idx="1"/>
          </p:nvPr>
        </p:nvSpPr>
        <p:spPr>
          <a:xfrm>
            <a:off x="845457" y="3359850"/>
            <a:ext cx="10515600" cy="91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6"/>
          <p:cNvSpPr txBox="1">
            <a:spLocks noGrp="1"/>
          </p:cNvSpPr>
          <p:nvPr>
            <p:ph type="body" idx="2"/>
          </p:nvPr>
        </p:nvSpPr>
        <p:spPr>
          <a:xfrm>
            <a:off x="2244044" y="4639940"/>
            <a:ext cx="9117013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26"/>
          <p:cNvSpPr/>
          <p:nvPr/>
        </p:nvSpPr>
        <p:spPr>
          <a:xfrm>
            <a:off x="3812207" y="5405040"/>
            <a:ext cx="1440204" cy="142393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26"/>
          <p:cNvSpPr/>
          <p:nvPr/>
        </p:nvSpPr>
        <p:spPr>
          <a:xfrm>
            <a:off x="468429" y="5457001"/>
            <a:ext cx="1822317" cy="132153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26" descr="A yellow and black rectangle with a black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3016" y="5594997"/>
            <a:ext cx="2812345" cy="1044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act_Slide">
  <p:cSld name="Contact_Slid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7"/>
          <p:cNvSpPr/>
          <p:nvPr/>
        </p:nvSpPr>
        <p:spPr>
          <a:xfrm>
            <a:off x="0" y="1"/>
            <a:ext cx="12192000" cy="42978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" name="Google Shape;99;p137"/>
          <p:cNvSpPr/>
          <p:nvPr/>
        </p:nvSpPr>
        <p:spPr>
          <a:xfrm>
            <a:off x="0" y="4289047"/>
            <a:ext cx="12192000" cy="2942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0" name="Google Shape;100;p137"/>
          <p:cNvSpPr txBox="1">
            <a:spLocks noGrp="1"/>
          </p:cNvSpPr>
          <p:nvPr>
            <p:ph type="body" idx="1"/>
          </p:nvPr>
        </p:nvSpPr>
        <p:spPr>
          <a:xfrm>
            <a:off x="418551" y="6232244"/>
            <a:ext cx="2744617" cy="207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800"/>
              <a:buNone/>
              <a:defRPr sz="800" b="0">
                <a:solidFill>
                  <a:srgbClr val="262626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37"/>
          <p:cNvSpPr txBox="1">
            <a:spLocks noGrp="1"/>
          </p:cNvSpPr>
          <p:nvPr>
            <p:ph type="body" idx="2"/>
          </p:nvPr>
        </p:nvSpPr>
        <p:spPr>
          <a:xfrm>
            <a:off x="418551" y="6383668"/>
            <a:ext cx="2744617" cy="182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9698"/>
              </a:buClr>
              <a:buSzPts val="700"/>
              <a:buNone/>
              <a:defRPr sz="700">
                <a:solidFill>
                  <a:srgbClr val="99969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37"/>
          <p:cNvSpPr txBox="1">
            <a:spLocks noGrp="1"/>
          </p:cNvSpPr>
          <p:nvPr>
            <p:ph type="title"/>
          </p:nvPr>
        </p:nvSpPr>
        <p:spPr>
          <a:xfrm>
            <a:off x="838200" y="747091"/>
            <a:ext cx="8143754" cy="595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 ExtraBold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7"/>
          <p:cNvSpPr txBox="1">
            <a:spLocks noGrp="1"/>
          </p:cNvSpPr>
          <p:nvPr>
            <p:ph type="body" idx="3"/>
          </p:nvPr>
        </p:nvSpPr>
        <p:spPr>
          <a:xfrm>
            <a:off x="838200" y="1342665"/>
            <a:ext cx="8143754" cy="312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37"/>
          <p:cNvSpPr/>
          <p:nvPr/>
        </p:nvSpPr>
        <p:spPr>
          <a:xfrm>
            <a:off x="-10407" y="6179634"/>
            <a:ext cx="428959" cy="431812"/>
          </a:xfrm>
          <a:prstGeom prst="flowChartDelay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5" name="Google Shape;105;p137" descr="A logo with yellow and purple lin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9247" b="6524"/>
          <a:stretch/>
        </p:blipFill>
        <p:spPr>
          <a:xfrm>
            <a:off x="11115230" y="5965371"/>
            <a:ext cx="762634" cy="79511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37"/>
          <p:cNvSpPr/>
          <p:nvPr/>
        </p:nvSpPr>
        <p:spPr>
          <a:xfrm>
            <a:off x="7842666" y="5926300"/>
            <a:ext cx="866512" cy="85672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7"/>
          <p:cNvSpPr/>
          <p:nvPr/>
        </p:nvSpPr>
        <p:spPr>
          <a:xfrm>
            <a:off x="6091433" y="5957103"/>
            <a:ext cx="1096415" cy="79511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37" descr="A yellow and black rectangle with a black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57823" y="6021963"/>
            <a:ext cx="1692075" cy="62814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37"/>
          <p:cNvSpPr txBox="1">
            <a:spLocks noGrp="1"/>
          </p:cNvSpPr>
          <p:nvPr>
            <p:ph type="sldNum" idx="12"/>
          </p:nvPr>
        </p:nvSpPr>
        <p:spPr>
          <a:xfrm>
            <a:off x="-76200" y="6259550"/>
            <a:ext cx="4947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ExtraBold"/>
              <a:buNone/>
              <a:defRPr sz="1200" b="0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ExtraBold"/>
              <a:buNone/>
              <a:defRPr sz="1200" b="0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ExtraBold"/>
              <a:buNone/>
              <a:defRPr sz="1200" b="0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ExtraBold"/>
              <a:buNone/>
              <a:defRPr sz="1200" b="0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ExtraBold"/>
              <a:buNone/>
              <a:defRPr sz="1200" b="0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ExtraBold"/>
              <a:buNone/>
              <a:defRPr sz="1200" b="0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ExtraBold"/>
              <a:buNone/>
              <a:defRPr sz="1200" b="0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ExtraBold"/>
              <a:buNone/>
              <a:defRPr sz="1200" b="0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ExtraBold"/>
              <a:buNone/>
              <a:defRPr sz="1200" b="0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">
  <p:cSld name="1_Custom Layout 2 1"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2"/>
          <p:cNvSpPr/>
          <p:nvPr/>
        </p:nvSpPr>
        <p:spPr>
          <a:xfrm rot="10800000">
            <a:off x="-4" y="914914"/>
            <a:ext cx="12192003" cy="5028170"/>
          </a:xfrm>
          <a:custGeom>
            <a:avLst/>
            <a:gdLst/>
            <a:ahLst/>
            <a:cxnLst/>
            <a:rect l="l" t="t" r="r" b="b"/>
            <a:pathLst>
              <a:path w="12192000" h="5028170" extrusionOk="0">
                <a:moveTo>
                  <a:pt x="7949170" y="5028170"/>
                </a:moveTo>
                <a:lnTo>
                  <a:pt x="4242831" y="5028170"/>
                </a:lnTo>
                <a:lnTo>
                  <a:pt x="4057552" y="4657612"/>
                </a:lnTo>
                <a:lnTo>
                  <a:pt x="0" y="4657612"/>
                </a:lnTo>
                <a:lnTo>
                  <a:pt x="0" y="4195708"/>
                </a:lnTo>
                <a:lnTo>
                  <a:pt x="0" y="3193429"/>
                </a:lnTo>
                <a:lnTo>
                  <a:pt x="0" y="3023614"/>
                </a:lnTo>
                <a:lnTo>
                  <a:pt x="0" y="2561710"/>
                </a:lnTo>
                <a:lnTo>
                  <a:pt x="0" y="2004556"/>
                </a:lnTo>
                <a:lnTo>
                  <a:pt x="0" y="1559431"/>
                </a:lnTo>
                <a:lnTo>
                  <a:pt x="0" y="370558"/>
                </a:lnTo>
                <a:lnTo>
                  <a:pt x="4057550" y="370558"/>
                </a:lnTo>
                <a:lnTo>
                  <a:pt x="4242830" y="0"/>
                </a:lnTo>
                <a:lnTo>
                  <a:pt x="7949169" y="0"/>
                </a:lnTo>
                <a:lnTo>
                  <a:pt x="8134447" y="370558"/>
                </a:lnTo>
                <a:lnTo>
                  <a:pt x="12192000" y="370558"/>
                </a:lnTo>
                <a:lnTo>
                  <a:pt x="12192000" y="1559431"/>
                </a:lnTo>
                <a:lnTo>
                  <a:pt x="12192000" y="1559431"/>
                </a:lnTo>
                <a:lnTo>
                  <a:pt x="12192000" y="2561710"/>
                </a:lnTo>
                <a:lnTo>
                  <a:pt x="12192000" y="2561710"/>
                </a:lnTo>
                <a:lnTo>
                  <a:pt x="12192000" y="4195708"/>
                </a:lnTo>
                <a:lnTo>
                  <a:pt x="12192000" y="4195708"/>
                </a:lnTo>
                <a:lnTo>
                  <a:pt x="12192000" y="4657612"/>
                </a:lnTo>
                <a:lnTo>
                  <a:pt x="8134449" y="465761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2" name="Google Shape;112;p132"/>
          <p:cNvSpPr txBox="1">
            <a:spLocks noGrp="1"/>
          </p:cNvSpPr>
          <p:nvPr>
            <p:ph type="title"/>
          </p:nvPr>
        </p:nvSpPr>
        <p:spPr>
          <a:xfrm>
            <a:off x="838200" y="2486025"/>
            <a:ext cx="10515600" cy="70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 ExtraBold"/>
              <a:buNone/>
              <a:defRPr sz="4400" b="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2"/>
          <p:cNvSpPr txBox="1">
            <a:spLocks noGrp="1"/>
          </p:cNvSpPr>
          <p:nvPr>
            <p:ph type="body" idx="1"/>
          </p:nvPr>
        </p:nvSpPr>
        <p:spPr>
          <a:xfrm>
            <a:off x="838200" y="3194048"/>
            <a:ext cx="10515600" cy="920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32"/>
          <p:cNvSpPr/>
          <p:nvPr/>
        </p:nvSpPr>
        <p:spPr>
          <a:xfrm>
            <a:off x="-10407" y="6179634"/>
            <a:ext cx="428959" cy="431812"/>
          </a:xfrm>
          <a:prstGeom prst="flowChartDelay">
            <a:avLst/>
          </a:prstGeom>
          <a:solidFill>
            <a:srgbClr val="9902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5" name="Google Shape;115;p132"/>
          <p:cNvSpPr txBox="1">
            <a:spLocks noGrp="1"/>
          </p:cNvSpPr>
          <p:nvPr>
            <p:ph type="sldNum" idx="12"/>
          </p:nvPr>
        </p:nvSpPr>
        <p:spPr>
          <a:xfrm>
            <a:off x="-94267" y="6259561"/>
            <a:ext cx="428730" cy="271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ExtraBold"/>
              <a:buNone/>
              <a:defRPr sz="1200" b="0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ExtraBold"/>
              <a:buNone/>
              <a:defRPr sz="1200" b="0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ExtraBold"/>
              <a:buNone/>
              <a:defRPr sz="1200" b="0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ExtraBold"/>
              <a:buNone/>
              <a:defRPr sz="1200" b="0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ExtraBold"/>
              <a:buNone/>
              <a:defRPr sz="1200" b="0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ExtraBold"/>
              <a:buNone/>
              <a:defRPr sz="1200" b="0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ExtraBold"/>
              <a:buNone/>
              <a:defRPr sz="1200" b="0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ExtraBold"/>
              <a:buNone/>
              <a:defRPr sz="1200" b="0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ExtraBold"/>
              <a:buNone/>
              <a:defRPr sz="1200" b="0" i="0" u="none" strike="noStrike" cap="none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Title Slide">
  <p:cSld name="White Title Slide"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89dc543835_0_273"/>
          <p:cNvSpPr/>
          <p:nvPr/>
        </p:nvSpPr>
        <p:spPr>
          <a:xfrm>
            <a:off x="0" y="6540075"/>
            <a:ext cx="453300" cy="31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389dc543835_0_273"/>
          <p:cNvSpPr txBox="1">
            <a:spLocks noGrp="1"/>
          </p:cNvSpPr>
          <p:nvPr>
            <p:ph type="dt" idx="10"/>
          </p:nvPr>
        </p:nvSpPr>
        <p:spPr>
          <a:xfrm>
            <a:off x="3149994" y="6642095"/>
            <a:ext cx="27432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389dc543835_0_273"/>
          <p:cNvSpPr txBox="1">
            <a:spLocks noGrp="1"/>
          </p:cNvSpPr>
          <p:nvPr>
            <p:ph type="title"/>
          </p:nvPr>
        </p:nvSpPr>
        <p:spPr>
          <a:xfrm>
            <a:off x="884255" y="571639"/>
            <a:ext cx="10434000" cy="22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Geist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0" name="Google Shape;120;g389dc543835_0_2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947526" y="0"/>
            <a:ext cx="2730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389dc543835_0_2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127" y="6575025"/>
            <a:ext cx="274320" cy="163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4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3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80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 ExtraBold"/>
              <a:buNone/>
              <a:defRPr sz="44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" name="Google Shape;12;p1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3" name="Google Shape;13;p1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" name="Google Shape;14;p1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biggermatrix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i-sdk.dev/docs/introduction" TargetMode="External"/><Relationship Id="rId2" Type="http://schemas.openxmlformats.org/officeDocument/2006/relationships/hyperlink" Target="https://docs.langchain.com/oss/python/langchain/overview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lilianweng.github.io/posts/2023-06-23-agent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/d/1nzWbim1YyfQ-tHA9qAJ87r-haJDmOoPW9Nza8JnOk5g/edit?usp=sharing" TargetMode="External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89dc543835_0_2"/>
          <p:cNvSpPr txBox="1">
            <a:spLocks noGrp="1"/>
          </p:cNvSpPr>
          <p:nvPr>
            <p:ph type="dt" idx="10"/>
          </p:nvPr>
        </p:nvSpPr>
        <p:spPr>
          <a:xfrm>
            <a:off x="3149994" y="6642095"/>
            <a:ext cx="2743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October 8, 2025</a:t>
            </a:r>
            <a:endParaRPr/>
          </a:p>
        </p:txBody>
      </p:sp>
      <p:sp>
        <p:nvSpPr>
          <p:cNvPr id="127" name="Google Shape;127;g389dc543835_0_2"/>
          <p:cNvSpPr txBox="1">
            <a:spLocks noGrp="1"/>
          </p:cNvSpPr>
          <p:nvPr>
            <p:ph type="title"/>
          </p:nvPr>
        </p:nvSpPr>
        <p:spPr>
          <a:xfrm>
            <a:off x="884255" y="571639"/>
            <a:ext cx="10434000" cy="22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Geist"/>
              <a:buNone/>
            </a:pPr>
            <a:r>
              <a:rPr lang="en-US" sz="6600" dirty="0">
                <a:solidFill>
                  <a:schemeClr val="dk1"/>
                </a:solidFill>
              </a:rPr>
              <a:t>Web Science Application Development</a:t>
            </a:r>
            <a:endParaRPr sz="6600" dirty="0">
              <a:solidFill>
                <a:schemeClr val="dk1"/>
              </a:solidFill>
            </a:endParaRPr>
          </a:p>
        </p:txBody>
      </p:sp>
      <p:pic>
        <p:nvPicPr>
          <p:cNvPr id="128" name="Google Shape;128;g389dc543835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4500" y="4750649"/>
            <a:ext cx="1695875" cy="9847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40;p2">
            <a:extLst>
              <a:ext uri="{FF2B5EF4-FFF2-40B4-BE49-F238E27FC236}">
                <a16:creationId xmlns:a16="http://schemas.microsoft.com/office/drawing/2014/main" id="{768817B9-FE16-178C-A79A-CE6B2FD7F6BE}"/>
              </a:ext>
            </a:extLst>
          </p:cNvPr>
          <p:cNvSpPr txBox="1"/>
          <p:nvPr/>
        </p:nvSpPr>
        <p:spPr>
          <a:xfrm>
            <a:off x="5431971" y="4904460"/>
            <a:ext cx="5148943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Jason Kuruzovich, PhD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077B34-98F7-6DD1-9C7A-5020297476E1}"/>
              </a:ext>
            </a:extLst>
          </p:cNvPr>
          <p:cNvSpPr txBox="1"/>
          <p:nvPr/>
        </p:nvSpPr>
        <p:spPr>
          <a:xfrm>
            <a:off x="5704915" y="5581461"/>
            <a:ext cx="6784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hlinkClick r:id="rId4"/>
              </a:rPr>
              <a:t>kuruzj@rpi.edu</a:t>
            </a:r>
          </a:p>
          <a:p>
            <a:r>
              <a:rPr lang="en-US" sz="1800" dirty="0">
                <a:hlinkClick r:id="rId4"/>
              </a:rPr>
              <a:t>https://biggermatrix.com</a:t>
            </a:r>
            <a:r>
              <a:rPr lang="en-US" sz="1800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9D694-D48E-EAE1-F495-F48D64C42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F1579-50A6-82E5-91CE-945399EF2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LLM Agent Workflows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C9026-D60F-F17F-E8DE-7CCA4C37E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F3FA09-0F07-BCE7-E792-063A7C6E5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314" y="2593650"/>
            <a:ext cx="7772400" cy="2929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54E531-3665-3BEB-09E7-DCB685241DE0}"/>
              </a:ext>
            </a:extLst>
          </p:cNvPr>
          <p:cNvSpPr txBox="1"/>
          <p:nvPr/>
        </p:nvSpPr>
        <p:spPr>
          <a:xfrm>
            <a:off x="2971800" y="618509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SOURCE: https://</a:t>
            </a:r>
            <a:r>
              <a:rPr lang="en-US" dirty="0" err="1"/>
              <a:t>lilianweng.github.io</a:t>
            </a:r>
            <a:r>
              <a:rPr lang="en-US" dirty="0"/>
              <a:t>/posts/2023-06-23-agent/</a:t>
            </a:r>
          </a:p>
        </p:txBody>
      </p:sp>
    </p:spTree>
    <p:extLst>
      <p:ext uri="{BB962C8B-B14F-4D97-AF65-F5344CB8AC3E}">
        <p14:creationId xmlns:p14="http://schemas.microsoft.com/office/powerpoint/2010/main" val="270061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Agentic 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Work shifts from tasks to goal-setting and supervision</a:t>
            </a:r>
          </a:p>
          <a:p>
            <a:pPr lvl="1"/>
            <a:r>
              <a:rPr dirty="0"/>
              <a:t>Faster experimentation and innovation</a:t>
            </a:r>
          </a:p>
          <a:p>
            <a:pPr lvl="1"/>
            <a:r>
              <a:rPr dirty="0"/>
              <a:t>AI embedded across operations, marketing, finance, and product</a:t>
            </a:r>
          </a:p>
          <a:p>
            <a:pPr lvl="1"/>
            <a:r>
              <a:rPr dirty="0"/>
              <a:t>Competitive advantage comes from system design, not prompts</a:t>
            </a:r>
          </a:p>
        </p:txBody>
      </p:sp>
      <p:pic>
        <p:nvPicPr>
          <p:cNvPr id="6146" name="Picture 2" descr="Agentic AI and the quiet restructuring of how we will all work">
            <a:extLst>
              <a:ext uri="{FF2B5EF4-FFF2-40B4-BE49-F238E27FC236}">
                <a16:creationId xmlns:a16="http://schemas.microsoft.com/office/drawing/2014/main" id="{F54A2612-ADBF-D09A-F675-B34B79FE1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290" y="3568922"/>
            <a:ext cx="5843443" cy="328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E6D89-A177-0CB0-F777-882927CDC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0C368-9C25-F801-85C8-019B3B737D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Companies are Building an Agentic Future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31EB79-F3B9-10C6-860B-19EE37E580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181A1-9DD1-3F46-52C4-66C2B53A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25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65659-9B15-43AE-416E-B293ED4FE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have come from…..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E78E6-3D54-0B74-7C3C-FC87AC43A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28200" cy="4351338"/>
          </a:xfrm>
        </p:spPr>
        <p:txBody>
          <a:bodyPr/>
          <a:lstStyle/>
          <a:p>
            <a:r>
              <a:rPr lang="en-US" dirty="0"/>
              <a:t>Paper Systems</a:t>
            </a:r>
          </a:p>
          <a:p>
            <a:r>
              <a:rPr lang="en-US" dirty="0"/>
              <a:t>Digital Processes</a:t>
            </a:r>
          </a:p>
          <a:p>
            <a:r>
              <a:rPr lang="en-US" dirty="0"/>
              <a:t>Digital Processes with Analytics</a:t>
            </a:r>
          </a:p>
          <a:p>
            <a:r>
              <a:rPr lang="en-US" dirty="0"/>
              <a:t>Digital Processes with Analytics and AI Task Enhancement</a:t>
            </a:r>
          </a:p>
          <a:p>
            <a:r>
              <a:rPr lang="en-US" dirty="0"/>
              <a:t>Digital Processes with Analytics, AI Task Enhancement, and Agentic AI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C79A2-0565-085D-5CF6-A6F292F16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9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69FD65-646E-0A55-9CED-6B67555B5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57" b="81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BAB402-678C-8EB1-1B24-7B08733B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1FF6DA9-008F-8B48-92A6-B652298478B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92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18501E-4E4B-65CD-1672-2A81C2CC24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72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0122E0-AAC1-E477-439D-74210834A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1FF6DA9-008F-8B48-92A6-B652298478B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85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Where Companies Are Experimenting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22455" cy="4351338"/>
          </a:xfrm>
        </p:spPr>
        <p:txBody>
          <a:bodyPr/>
          <a:lstStyle/>
          <a:p>
            <a:r>
              <a:rPr dirty="0"/>
              <a:t>Customer support agents that resolve issues end-to-end</a:t>
            </a:r>
            <a:endParaRPr lang="en-US" dirty="0"/>
          </a:p>
          <a:p>
            <a:pPr lvl="1"/>
            <a:r>
              <a:rPr lang="en-US" dirty="0"/>
              <a:t>Vector search to find similar cases</a:t>
            </a:r>
          </a:p>
          <a:p>
            <a:pPr lvl="1"/>
            <a:r>
              <a:rPr lang="en-US" dirty="0"/>
              <a:t>LLM to analyze/compare/suggest most relevant</a:t>
            </a:r>
            <a:endParaRPr dirty="0"/>
          </a:p>
        </p:txBody>
      </p:sp>
      <p:pic>
        <p:nvPicPr>
          <p:cNvPr id="7170" name="Picture 2" descr="AI Agents in Customer Service: Scale Support with Human-AI Synergy | Creatio">
            <a:extLst>
              <a:ext uri="{FF2B5EF4-FFF2-40B4-BE49-F238E27FC236}">
                <a16:creationId xmlns:a16="http://schemas.microsoft.com/office/drawing/2014/main" id="{23293A78-2C35-C563-6682-A9BE7F145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254" y="1542472"/>
            <a:ext cx="5218545" cy="521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A56145-D21E-3D30-5E87-CBEE66C86CA0}"/>
              </a:ext>
            </a:extLst>
          </p:cNvPr>
          <p:cNvSpPr txBox="1"/>
          <p:nvPr/>
        </p:nvSpPr>
        <p:spPr>
          <a:xfrm>
            <a:off x="10769600" y="6105236"/>
            <a:ext cx="1200727" cy="752764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D3B2D-47FD-C954-7AE4-3EBF31D6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Pace of Change is Fast and Will Accelerate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E5155-861B-9AB3-899B-527764FA5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3955473" cy="4530725"/>
          </a:xfrm>
        </p:spPr>
        <p:txBody>
          <a:bodyPr/>
          <a:lstStyle/>
          <a:p>
            <a:r>
              <a:rPr lang="en-US" dirty="0"/>
              <a:t>We can use agentic AI to build the solutions of the future, quick. </a:t>
            </a:r>
          </a:p>
          <a:p>
            <a:r>
              <a:rPr lang="en-US" dirty="0"/>
              <a:t>Likely to evolve much faster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12E25-04BB-2361-E30A-240598016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DAD1E2-83D8-D2AD-7108-AEC3B6C33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5" y="2478069"/>
            <a:ext cx="6410364" cy="380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01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Evolution of Enterprise AI Systems &amp; Failure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91943" cy="4351338"/>
          </a:xfrm>
        </p:spPr>
        <p:txBody>
          <a:bodyPr/>
          <a:lstStyle/>
          <a:p>
            <a:r>
              <a:rPr dirty="0"/>
              <a:t>From simple prompts → enterprise platforms</a:t>
            </a:r>
          </a:p>
          <a:p>
            <a:r>
              <a:rPr dirty="0"/>
              <a:t>How complexity expands risk</a:t>
            </a:r>
          </a:p>
          <a:p>
            <a:r>
              <a:rPr dirty="0"/>
              <a:t>Why architecture matters more than models</a:t>
            </a:r>
            <a:endParaRPr lang="en-US" dirty="0"/>
          </a:p>
          <a:p>
            <a:r>
              <a:rPr lang="en-US" dirty="0"/>
              <a:t>Failure surface area expands with system complexity</a:t>
            </a:r>
          </a:p>
          <a:p>
            <a:r>
              <a:rPr lang="en-US" dirty="0"/>
              <a:t>Shift from wrong answers → wrong system behavior</a:t>
            </a:r>
          </a:p>
          <a:p>
            <a:pPr marL="50800" indent="0">
              <a:buNone/>
            </a:pPr>
            <a:endParaRPr dirty="0"/>
          </a:p>
        </p:txBody>
      </p:sp>
      <p:sp>
        <p:nvSpPr>
          <p:cNvPr id="4" name="AutoShape 2" descr="May be an image of text">
            <a:extLst>
              <a:ext uri="{FF2B5EF4-FFF2-40B4-BE49-F238E27FC236}">
                <a16:creationId xmlns:a16="http://schemas.microsoft.com/office/drawing/2014/main" id="{6A2AD967-EABC-C2B4-12EC-04A7AEFFCE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92286" y="0"/>
            <a:ext cx="52770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0C9C28-FA73-2A9F-47B6-295E1324E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014" y="1329147"/>
            <a:ext cx="4197786" cy="516372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9D8B1F-91CF-287F-656D-C0B998D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2C8EE1-6C46-B7AF-AAEC-AD244728B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7800"/>
            <a:ext cx="4927600" cy="6502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B44C1E-0470-A302-D088-217006D9F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202" y="622300"/>
            <a:ext cx="50800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96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Session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  <a:p>
            <a:pPr lvl="1"/>
            <a:r>
              <a:rPr lang="en-US" dirty="0"/>
              <a:t>Living Upstate</a:t>
            </a:r>
          </a:p>
          <a:p>
            <a:pPr lvl="1"/>
            <a:r>
              <a:rPr lang="en-US" dirty="0"/>
              <a:t>Research</a:t>
            </a:r>
          </a:p>
          <a:p>
            <a:r>
              <a:rPr lang="en-US" dirty="0"/>
              <a:t>AI Agents</a:t>
            </a:r>
          </a:p>
          <a:p>
            <a:pPr lvl="1"/>
            <a:r>
              <a:rPr dirty="0"/>
              <a:t>What is </a:t>
            </a:r>
            <a:r>
              <a:rPr lang="en-US" dirty="0"/>
              <a:t>traditional, </a:t>
            </a:r>
            <a:r>
              <a:rPr dirty="0"/>
              <a:t>generative AI</a:t>
            </a:r>
            <a:r>
              <a:rPr lang="en-US" dirty="0"/>
              <a:t>, and AI agents</a:t>
            </a:r>
            <a:r>
              <a:rPr dirty="0"/>
              <a:t>?</a:t>
            </a:r>
            <a:endParaRPr lang="en-US" dirty="0"/>
          </a:p>
          <a:p>
            <a:pPr lvl="1"/>
            <a:r>
              <a:rPr lang="en-US" dirty="0"/>
              <a:t>Insights for your career</a:t>
            </a:r>
          </a:p>
          <a:p>
            <a:pPr lvl="1"/>
            <a:r>
              <a:rPr lang="en-US" dirty="0"/>
              <a:t>Business and generative AI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Big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Failure surface area expands with system complexity</a:t>
            </a:r>
          </a:p>
          <a:p>
            <a:r>
              <a:rPr dirty="0"/>
              <a:t>Shift from wrong answers → wrong system behavior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Prompt Engineering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The Art and Science of Talking to LLMs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is Prompt Engineering?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sz="2000"/>
              <a:t>Designing inputs (prompts) that get the best outputs from LLMs</a:t>
            </a:r>
          </a:p>
          <a:p>
            <a:pPr>
              <a:spcAft>
                <a:spcPts val="600"/>
              </a:spcAft>
            </a:pPr>
            <a:r>
              <a:rPr sz="2000"/>
              <a:t>The prompt is the programming language for LLMs</a:t>
            </a:r>
          </a:p>
          <a:p>
            <a:pPr>
              <a:spcAft>
                <a:spcPts val="600"/>
              </a:spcAft>
            </a:pPr>
            <a:r>
              <a:rPr sz="2000"/>
              <a:t>Small changes in wording can dramatically change results</a:t>
            </a:r>
          </a:p>
          <a:p>
            <a:pPr>
              <a:spcAft>
                <a:spcPts val="600"/>
              </a:spcAft>
            </a:pPr>
            <a:r>
              <a:rPr sz="2000"/>
              <a:t>Prompt quality matters more than model size in many cases</a:t>
            </a:r>
          </a:p>
          <a:p>
            <a:pPr>
              <a:spcAft>
                <a:spcPts val="600"/>
              </a:spcAft>
            </a:pPr>
            <a:r>
              <a:rPr sz="2000"/>
              <a:t>In workflows, every step has a prompt — each one is a design decision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Anatomy of a Good Prompt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sz="2000"/>
              <a:t>Role — tell the LLM who it is ("You are an expert web developer...")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Sets the expertise level and perspective for the response</a:t>
            </a:r>
          </a:p>
          <a:p>
            <a:pPr>
              <a:spcAft>
                <a:spcPts val="600"/>
              </a:spcAft>
            </a:pPr>
            <a:r>
              <a:rPr sz="2000"/>
              <a:t>Context — provide background information the LLM needs</a:t>
            </a:r>
          </a:p>
          <a:p>
            <a:pPr>
              <a:spcAft>
                <a:spcPts val="600"/>
              </a:spcAft>
            </a:pPr>
            <a:r>
              <a:rPr sz="2000"/>
              <a:t>Task — clearly state what you want it to do</a:t>
            </a:r>
          </a:p>
          <a:p>
            <a:pPr>
              <a:spcAft>
                <a:spcPts val="600"/>
              </a:spcAft>
            </a:pPr>
            <a:r>
              <a:rPr sz="2000"/>
              <a:t>Format — specify the output format (JSON, bullet list, etc.)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Critical for workflows — downstream steps need predictable input</a:t>
            </a:r>
          </a:p>
          <a:p>
            <a:pPr>
              <a:spcAft>
                <a:spcPts val="600"/>
              </a:spcAft>
            </a:pPr>
            <a:r>
              <a:rPr sz="2000"/>
              <a:t>Constraints — set boundaries (length, tone, what to avoid)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274320"/>
            <a:ext cx="96012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333333"/>
                </a:solidFill>
              </a:rPr>
              <a:t>Zero-Shot vs. Few-Shot Prompting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371600"/>
            <a:ext cx="45720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>
                <a:solidFill>
                  <a:srgbClr val="0070C0"/>
                </a:solidFill>
              </a:rPr>
              <a:t>Zero-Shot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1920240"/>
            <a:ext cx="45720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600"/>
              <a:t>• No examples provided — just the instruction</a:t>
            </a:r>
          </a:p>
          <a:p>
            <a:pPr>
              <a:spcAft>
                <a:spcPts val="600"/>
              </a:spcAft>
            </a:pPr>
            <a:r>
              <a:rPr sz="1600"/>
              <a:t>• "Classify this review as positive or negative"</a:t>
            </a:r>
          </a:p>
          <a:p>
            <a:pPr>
              <a:spcAft>
                <a:spcPts val="600"/>
              </a:spcAft>
            </a:pPr>
            <a:r>
              <a:rPr sz="1600"/>
              <a:t>• Works well for simple, well-defined tasks</a:t>
            </a:r>
          </a:p>
          <a:p>
            <a:pPr>
              <a:spcAft>
                <a:spcPts val="600"/>
              </a:spcAft>
            </a:pPr>
            <a:r>
              <a:rPr sz="1600"/>
              <a:t>• Faster to write and iterate on</a:t>
            </a:r>
          </a:p>
          <a:p>
            <a:pPr>
              <a:spcAft>
                <a:spcPts val="600"/>
              </a:spcAft>
            </a:pPr>
            <a:r>
              <a:rPr sz="1600"/>
              <a:t>• May struggle with ambiguous or nuanced tasks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0720" y="1371600"/>
            <a:ext cx="45720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>
                <a:solidFill>
                  <a:srgbClr val="0070C0"/>
                </a:solidFill>
              </a:rPr>
              <a:t>Few-Shot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0720" y="1920240"/>
            <a:ext cx="45720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600"/>
              <a:t>• Provide 2-5 examples of input → output</a:t>
            </a:r>
          </a:p>
          <a:p>
            <a:pPr>
              <a:spcAft>
                <a:spcPts val="600"/>
              </a:spcAft>
            </a:pPr>
            <a:r>
              <a:rPr sz="1600"/>
              <a:t>• "Review: Great product! → positive"</a:t>
            </a:r>
          </a:p>
          <a:p>
            <a:pPr>
              <a:spcAft>
                <a:spcPts val="600"/>
              </a:spcAft>
            </a:pPr>
            <a:r>
              <a:rPr sz="1600"/>
              <a:t>• "Review: Broke after a week → negative"</a:t>
            </a:r>
          </a:p>
          <a:p>
            <a:pPr>
              <a:spcAft>
                <a:spcPts val="600"/>
              </a:spcAft>
            </a:pPr>
            <a:r>
              <a:rPr sz="1600"/>
              <a:t>• LLM learns the pattern from examples</a:t>
            </a:r>
          </a:p>
          <a:p>
            <a:pPr>
              <a:spcAft>
                <a:spcPts val="600"/>
              </a:spcAft>
            </a:pPr>
            <a:r>
              <a:rPr sz="1600"/>
              <a:t>• Much better for complex or domain-specific tasks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Few-Shot Prompting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731520" y="1463040"/>
            <a:ext cx="9601200" cy="3200400"/>
          </a:xfrm>
          <a:prstGeom prst="roundRect">
            <a:avLst/>
          </a:prstGeom>
          <a:solidFill>
            <a:srgbClr val="2D2D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74320" tIns="182880" rIns="274320" bIns="182880" rtlCol="0" anchor="ctr"/>
          <a:lstStyle/>
          <a:p>
            <a:pPr algn="ctr">
              <a:spcAft>
                <a:spcPts val="400"/>
              </a:spcAft>
            </a:pPr>
            <a:r>
              <a:rPr sz="1100" b="1">
                <a:solidFill>
                  <a:srgbClr val="888888"/>
                </a:solidFill>
              </a:rPr>
              <a:t>PYTHON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prompt = ChatPromptTemplate.from_template("""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Classify the sentiment of each customer review.</a:t>
            </a:r>
          </a:p>
          <a:p>
            <a:pPr>
              <a:spcAft>
                <a:spcPts val="100"/>
              </a:spcAft>
            </a:pPr>
            <a:endParaRPr sz="1300">
              <a:solidFill>
                <a:srgbClr val="D4D4D4"/>
              </a:solidFill>
              <a:latin typeface="Courier New"/>
            </a:endParaRP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Examples: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Review: "Love this product, works perfectly!" → positive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Review: "Terrible quality, returned immediately" → negative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Review: "It's okay, nothing special" → neutral</a:t>
            </a:r>
          </a:p>
          <a:p>
            <a:pPr>
              <a:spcAft>
                <a:spcPts val="100"/>
              </a:spcAft>
            </a:pPr>
            <a:endParaRPr sz="1300">
              <a:solidFill>
                <a:srgbClr val="D4D4D4"/>
              </a:solidFill>
              <a:latin typeface="Courier New"/>
            </a:endParaRP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Now classify this review: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Review: "{review}"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→""")</a:t>
            </a:r>
          </a:p>
          <a:p>
            <a:pPr>
              <a:spcAft>
                <a:spcPts val="100"/>
              </a:spcAft>
            </a:pPr>
            <a:endParaRPr sz="1300">
              <a:solidFill>
                <a:srgbClr val="D4D4D4"/>
              </a:solidFill>
              <a:latin typeface="Courier New"/>
            </a:endParaRP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chain = prompt | llm | StrOutputParser()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result = chain.invoke({"review": "Fast shipping but the item was damaged"})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4800600"/>
            <a:ext cx="96012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i="1">
                <a:solidFill>
                  <a:srgbClr val="666666"/>
                </a:solidFill>
              </a:rPr>
              <a:t>Few-shot examples teach the LLM the task format, tone, and expected output structure.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Chain of Thought (CoT) Prompting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sz="2000"/>
              <a:t>Ask the LLM to show its reasoning step by step before answering</a:t>
            </a:r>
          </a:p>
          <a:p>
            <a:pPr>
              <a:spcAft>
                <a:spcPts val="600"/>
              </a:spcAft>
            </a:pPr>
            <a:r>
              <a:rPr sz="2000"/>
              <a:t>Dramatically improves accuracy on complex reasoning tasks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Research shows 2-3x improvement on math, logic, and multi-step problems</a:t>
            </a:r>
          </a:p>
          <a:p>
            <a:pPr>
              <a:spcAft>
                <a:spcPts val="600"/>
              </a:spcAft>
            </a:pPr>
            <a:r>
              <a:rPr sz="2000"/>
              <a:t>Works by mimicking how humans solve problems — break it down</a:t>
            </a:r>
          </a:p>
          <a:p>
            <a:pPr>
              <a:spcAft>
                <a:spcPts val="600"/>
              </a:spcAft>
            </a:pPr>
            <a:r>
              <a:rPr sz="2000"/>
              <a:t>Simple trigger: add "Let's think step by step" to the prompt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This one phrase was shown to significantly boost performance (Kojima et al., 2022)</a:t>
            </a:r>
          </a:p>
          <a:p>
            <a:pPr>
              <a:spcAft>
                <a:spcPts val="600"/>
              </a:spcAft>
            </a:pPr>
            <a:r>
              <a:rPr sz="2000"/>
              <a:t>Can be zero-shot (just the trigger) or few-shot (with worked examples)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Chain of Thought: Before vs. After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731520" y="1463040"/>
            <a:ext cx="9601200" cy="3200400"/>
          </a:xfrm>
          <a:prstGeom prst="roundRect">
            <a:avLst/>
          </a:prstGeom>
          <a:solidFill>
            <a:srgbClr val="2D2D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74320" tIns="182880" rIns="274320" bIns="182880" rtlCol="0" anchor="ctr"/>
          <a:lstStyle/>
          <a:p>
            <a:pPr algn="ctr"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# WITHOUT Chain of Thought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prompt_bad = "What is 47 * 89? Answer:"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# LLM might guess: "4183" (WRONG — actual answer is 4183...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#   but on harder problems, accuracy drops significantly)</a:t>
            </a:r>
          </a:p>
          <a:p>
            <a:pPr>
              <a:spcAft>
                <a:spcPts val="100"/>
              </a:spcAft>
            </a:pPr>
            <a:endParaRPr sz="1300">
              <a:solidFill>
                <a:srgbClr val="D4D4D4"/>
              </a:solidFill>
              <a:latin typeface="Courier New"/>
            </a:endParaRP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# WITH Chain of Thought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prompt_good = """What is 47 * 89?</a:t>
            </a:r>
          </a:p>
          <a:p>
            <a:pPr>
              <a:spcAft>
                <a:spcPts val="100"/>
              </a:spcAft>
            </a:pPr>
            <a:endParaRPr sz="1300">
              <a:solidFill>
                <a:srgbClr val="D4D4D4"/>
              </a:solidFill>
              <a:latin typeface="Courier New"/>
            </a:endParaRP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Let's think step by step: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1. Break down the multiplication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2. Calculate each part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3. Add the results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4. State the final answer</a:t>
            </a:r>
          </a:p>
          <a:p>
            <a:pPr>
              <a:spcAft>
                <a:spcPts val="100"/>
              </a:spcAft>
            </a:pPr>
            <a:endParaRPr sz="1300">
              <a:solidFill>
                <a:srgbClr val="D4D4D4"/>
              </a:solidFill>
              <a:latin typeface="Courier New"/>
            </a:endParaRP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Step-by-step solution:"""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# LLM shows work: 47*89 = 47*90 - 47*1 = 4230 - 47 = 4183 ✓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4800600"/>
            <a:ext cx="96012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i="1">
                <a:solidFill>
                  <a:srgbClr val="666666"/>
                </a:solidFill>
              </a:rPr>
              <a:t>CoT forces the model to 'show its work' — reducing errors on reasoning tasks.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Chain of Thought in LangChain Workflows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731520" y="1463040"/>
            <a:ext cx="9601200" cy="3200400"/>
          </a:xfrm>
          <a:prstGeom prst="roundRect">
            <a:avLst/>
          </a:prstGeom>
          <a:solidFill>
            <a:srgbClr val="2D2D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74320" tIns="182880" rIns="274320" bIns="182880" rtlCol="0" anchor="ctr"/>
          <a:lstStyle/>
          <a:p>
            <a:pPr algn="ctr">
              <a:spcAft>
                <a:spcPts val="400"/>
              </a:spcAft>
            </a:pPr>
            <a:r>
              <a:rPr sz="1100" b="1">
                <a:solidFill>
                  <a:srgbClr val="888888"/>
                </a:solidFill>
              </a:rPr>
              <a:t>PYTHON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analysis_prompt = ChatPromptTemplate.from_template("""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Analyze this code for security vulnerabilities.</a:t>
            </a:r>
          </a:p>
          <a:p>
            <a:pPr>
              <a:spcAft>
                <a:spcPts val="100"/>
              </a:spcAft>
            </a:pPr>
            <a:endParaRPr sz="1300">
              <a:solidFill>
                <a:srgbClr val="D4D4D4"/>
              </a:solidFill>
              <a:latin typeface="Courier New"/>
            </a:endParaRP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Code: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{code}</a:t>
            </a:r>
          </a:p>
          <a:p>
            <a:pPr>
              <a:spcAft>
                <a:spcPts val="100"/>
              </a:spcAft>
            </a:pPr>
            <a:endParaRPr sz="1300">
              <a:solidFill>
                <a:srgbClr val="D4D4D4"/>
              </a:solidFill>
              <a:latin typeface="Courier New"/>
            </a:endParaRP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Think through this step by step: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1. First, identify what the code does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2. Then, check each input for potential injection points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3. Consider authentication and authorization issues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4. Check for data exposure risks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5. List each vulnerability with severity (high/medium/low)</a:t>
            </a:r>
          </a:p>
          <a:p>
            <a:pPr>
              <a:spcAft>
                <a:spcPts val="100"/>
              </a:spcAft>
            </a:pPr>
            <a:endParaRPr sz="1300">
              <a:solidFill>
                <a:srgbClr val="D4D4D4"/>
              </a:solidFill>
              <a:latin typeface="Courier New"/>
            </a:endParaRP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Step-by-step analysis:""")</a:t>
            </a:r>
          </a:p>
          <a:p>
            <a:pPr>
              <a:spcAft>
                <a:spcPts val="100"/>
              </a:spcAft>
            </a:pPr>
            <a:endParaRPr sz="1300">
              <a:solidFill>
                <a:srgbClr val="D4D4D4"/>
              </a:solidFill>
              <a:latin typeface="Courier New"/>
            </a:endParaRP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# The CoT prompt produces structured reasoning that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# downstream steps can parse and act on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analysis_chain = analysis_prompt | llm | StrOutputParser()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4800600"/>
            <a:ext cx="96012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i="1">
                <a:solidFill>
                  <a:srgbClr val="666666"/>
                </a:solidFill>
              </a:rPr>
              <a:t>CoT is especially powerful in workflows — the structured reasoning becomes input for the next step.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ReAct: Reasoning + Acting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sz="2000"/>
              <a:t>Combines Chain of Thought with tool use</a:t>
            </a:r>
          </a:p>
          <a:p>
            <a:pPr>
              <a:spcAft>
                <a:spcPts val="600"/>
              </a:spcAft>
            </a:pPr>
            <a:r>
              <a:rPr sz="2000"/>
              <a:t>LLM alternates between Thought → Action → Observation loops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Thought: "I need to find the current weather in Boston"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Action: call weather_api("Boston")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Observation: "72°F, partly cloudy"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Thought: "Now I can answer the user's question"</a:t>
            </a:r>
          </a:p>
          <a:p>
            <a:pPr>
              <a:spcAft>
                <a:spcPts val="600"/>
              </a:spcAft>
            </a:pPr>
            <a:r>
              <a:rPr sz="2000"/>
              <a:t>The foundation of most AI agent frameworks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LangChain agents use ReAct under the hood</a:t>
            </a:r>
          </a:p>
          <a:p>
            <a:pPr>
              <a:spcAft>
                <a:spcPts val="600"/>
              </a:spcAft>
            </a:pPr>
            <a:r>
              <a:rPr sz="2000"/>
              <a:t>Pattern: Think about what to do → Use a tool → Observe result → Repeat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D53F7-0FFC-A6D0-4BB6-3187950E0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49FFF-777C-0AB6-7F80-688DD1C3E1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AI Agents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22EB8-EA60-661E-CB99-C3697826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</a:t>
            </a:fld>
            <a:endParaRPr lang="en-US"/>
          </a:p>
        </p:txBody>
      </p:sp>
      <p:pic>
        <p:nvPicPr>
          <p:cNvPr id="3" name="Google Shape;128;g389dc543835_0_2">
            <a:extLst>
              <a:ext uri="{FF2B5EF4-FFF2-40B4-BE49-F238E27FC236}">
                <a16:creationId xmlns:a16="http://schemas.microsoft.com/office/drawing/2014/main" id="{B1B4BD39-9D75-B02C-7063-688A88017FA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48062" y="4486050"/>
            <a:ext cx="1695875" cy="984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030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Prompt Templates: Reusable Prompts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sz="2000"/>
              <a:t>Hard-coded prompts don't scale — use templates with variables</a:t>
            </a:r>
          </a:p>
          <a:p>
            <a:pPr>
              <a:spcAft>
                <a:spcPts val="600"/>
              </a:spcAft>
            </a:pPr>
            <a:r>
              <a:rPr sz="2000"/>
              <a:t>LangChain's ChatPromptTemplate separates structure from data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Variables use {curly_braces} — filled in at runtime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Same template, different inputs = consistent behavior</a:t>
            </a:r>
          </a:p>
          <a:p>
            <a:pPr>
              <a:spcAft>
                <a:spcPts val="600"/>
              </a:spcAft>
            </a:pPr>
            <a:r>
              <a:rPr sz="2000"/>
              <a:t>System messages set the role; user messages carry the task</a:t>
            </a:r>
          </a:p>
          <a:p>
            <a:pPr>
              <a:spcAft>
                <a:spcPts val="600"/>
              </a:spcAft>
            </a:pPr>
            <a:r>
              <a:rPr sz="2000"/>
              <a:t>Templates are composable — combine them into workflows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System vs. User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731520" y="1463040"/>
            <a:ext cx="9601200" cy="3200400"/>
          </a:xfrm>
          <a:prstGeom prst="roundRect">
            <a:avLst/>
          </a:prstGeom>
          <a:solidFill>
            <a:srgbClr val="2D2D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74320" tIns="182880" rIns="274320" bIns="182880" rtlCol="0" anchor="ctr"/>
          <a:lstStyle/>
          <a:p>
            <a:pPr algn="ctr">
              <a:spcAft>
                <a:spcPts val="400"/>
              </a:spcAft>
            </a:pPr>
            <a:r>
              <a:rPr sz="1100" b="1">
                <a:solidFill>
                  <a:srgbClr val="888888"/>
                </a:solidFill>
              </a:rPr>
              <a:t>PYTHON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from langchain_core.prompts import ChatPromptTemplate</a:t>
            </a:r>
          </a:p>
          <a:p>
            <a:pPr>
              <a:spcAft>
                <a:spcPts val="100"/>
              </a:spcAft>
            </a:pPr>
            <a:endParaRPr sz="1300">
              <a:solidFill>
                <a:srgbClr val="D4D4D4"/>
              </a:solidFill>
              <a:latin typeface="Courier New"/>
            </a:endParaRP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# System message: sets role and behavior (persistent context)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# User message: carries the specific task (changes each call)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prompt = ChatPromptTemplate.from_messages([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    ("system", """You are a senior web developer who reviews code.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Always respond in this JSON format: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{{"issues": [...], "suggestions": [...], "rating": 1-10}}"""),</a:t>
            </a:r>
          </a:p>
          <a:p>
            <a:pPr>
              <a:spcAft>
                <a:spcPts val="100"/>
              </a:spcAft>
            </a:pPr>
            <a:endParaRPr sz="1300">
              <a:solidFill>
                <a:srgbClr val="D4D4D4"/>
              </a:solidFill>
              <a:latin typeface="Courier New"/>
            </a:endParaRP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    ("user", "Review this code:\n{code}")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])</a:t>
            </a:r>
          </a:p>
          <a:p>
            <a:pPr>
              <a:spcAft>
                <a:spcPts val="100"/>
              </a:spcAft>
            </a:pPr>
            <a:endParaRPr sz="1300">
              <a:solidFill>
                <a:srgbClr val="D4D4D4"/>
              </a:solidFill>
              <a:latin typeface="Courier New"/>
            </a:endParaRP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# The system message stays constant across all invocations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# Only the user message changes — this is a best practice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4800600"/>
            <a:ext cx="96012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i="1">
                <a:solidFill>
                  <a:srgbClr val="666666"/>
                </a:solidFill>
              </a:rPr>
              <a:t>System messages are the 'personality' of your chain. User messages carry the variable input.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Prompting for Structured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sz="2000" dirty="0"/>
              <a:t>In workflows, downstream steps need predictable formats</a:t>
            </a:r>
          </a:p>
          <a:p>
            <a:pPr>
              <a:spcAft>
                <a:spcPts val="600"/>
              </a:spcAft>
            </a:pPr>
            <a:r>
              <a:rPr sz="2000" dirty="0"/>
              <a:t>Strategies for getting structured output from LLMs:</a:t>
            </a:r>
          </a:p>
          <a:p>
            <a:pPr lvl="1">
              <a:spcAft>
                <a:spcPts val="400"/>
              </a:spcAft>
            </a:pPr>
            <a:r>
              <a:rPr sz="1600" dirty="0">
                <a:solidFill>
                  <a:srgbClr val="666666"/>
                </a:solidFill>
              </a:rPr>
              <a:t>Explicit format instructions: "Return ONLY valid JSON, no other text"</a:t>
            </a:r>
          </a:p>
          <a:p>
            <a:pPr lvl="1">
              <a:spcAft>
                <a:spcPts val="400"/>
              </a:spcAft>
            </a:pPr>
            <a:r>
              <a:rPr sz="1600" dirty="0">
                <a:solidFill>
                  <a:srgbClr val="666666"/>
                </a:solidFill>
              </a:rPr>
              <a:t>Provide a schema: show the exact keys and types expected</a:t>
            </a:r>
          </a:p>
          <a:p>
            <a:pPr lvl="1">
              <a:spcAft>
                <a:spcPts val="400"/>
              </a:spcAft>
            </a:pPr>
            <a:r>
              <a:rPr sz="1600" dirty="0">
                <a:solidFill>
                  <a:srgbClr val="666666"/>
                </a:solidFill>
              </a:rPr>
              <a:t>Few-shot with formatted examples: show 2-3 correct outputs</a:t>
            </a:r>
          </a:p>
          <a:p>
            <a:pPr lvl="1">
              <a:spcAft>
                <a:spcPts val="400"/>
              </a:spcAft>
            </a:pPr>
            <a:r>
              <a:rPr sz="1600" dirty="0">
                <a:solidFill>
                  <a:srgbClr val="666666"/>
                </a:solidFill>
              </a:rPr>
              <a:t>Use JSON mode (if the model supports it)</a:t>
            </a:r>
          </a:p>
          <a:p>
            <a:pPr lvl="1">
              <a:spcAft>
                <a:spcPts val="400"/>
              </a:spcAft>
            </a:pPr>
            <a:r>
              <a:rPr sz="1600" dirty="0">
                <a:solidFill>
                  <a:srgbClr val="666666"/>
                </a:solidFill>
              </a:rPr>
              <a:t>Always validate — even with perfect prompts, LLMs can surprise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12CC3E-29AB-2B61-278F-44F27D426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17" y="4513433"/>
            <a:ext cx="7772400" cy="17984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755ED6-B813-FA5E-DDF4-CAB3BBDF1BD8}"/>
              </a:ext>
            </a:extLst>
          </p:cNvPr>
          <p:cNvSpPr txBox="1"/>
          <p:nvPr/>
        </p:nvSpPr>
        <p:spPr>
          <a:xfrm>
            <a:off x="3045726" y="6338986"/>
            <a:ext cx="61005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docs.langchain.com</a:t>
            </a:r>
            <a:r>
              <a:rPr lang="en-US" dirty="0"/>
              <a:t>/</a:t>
            </a:r>
            <a:r>
              <a:rPr lang="en-US" dirty="0" err="1"/>
              <a:t>oss</a:t>
            </a:r>
            <a:r>
              <a:rPr lang="en-US" dirty="0"/>
              <a:t>/</a:t>
            </a:r>
            <a:r>
              <a:rPr lang="en-US" dirty="0" err="1"/>
              <a:t>javascript</a:t>
            </a:r>
            <a:r>
              <a:rPr lang="en-US" dirty="0"/>
              <a:t>/</a:t>
            </a:r>
            <a:r>
              <a:rPr lang="en-US" dirty="0" err="1"/>
              <a:t>langchain</a:t>
            </a:r>
            <a:r>
              <a:rPr lang="en-US" dirty="0"/>
              <a:t>/</a:t>
            </a:r>
            <a:r>
              <a:rPr lang="en-US" dirty="0" err="1"/>
              <a:t>models#json-schema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274320"/>
            <a:ext cx="96012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333333"/>
                </a:solidFill>
              </a:rPr>
              <a:t>Common Prompt Engineering Mistakes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371600"/>
            <a:ext cx="45720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>
                <a:solidFill>
                  <a:srgbClr val="0070C0"/>
                </a:solidFill>
              </a:rPr>
              <a:t>Mistakes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1920240"/>
            <a:ext cx="45720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600"/>
              <a:t>• Vague instructions ("make it better")</a:t>
            </a:r>
          </a:p>
          <a:p>
            <a:pPr>
              <a:spcAft>
                <a:spcPts val="600"/>
              </a:spcAft>
            </a:pPr>
            <a:r>
              <a:rPr sz="1600"/>
              <a:t>• No output format specified</a:t>
            </a:r>
          </a:p>
          <a:p>
            <a:pPr>
              <a:spcAft>
                <a:spcPts val="600"/>
              </a:spcAft>
            </a:pPr>
            <a:r>
              <a:rPr sz="1600"/>
              <a:t>• Prompt too long — key info buried</a:t>
            </a:r>
          </a:p>
          <a:p>
            <a:pPr>
              <a:spcAft>
                <a:spcPts val="600"/>
              </a:spcAft>
            </a:pPr>
            <a:r>
              <a:rPr sz="1600"/>
              <a:t>• No examples for ambiguous tasks</a:t>
            </a:r>
          </a:p>
          <a:p>
            <a:pPr>
              <a:spcAft>
                <a:spcPts val="600"/>
              </a:spcAft>
            </a:pPr>
            <a:r>
              <a:rPr sz="1600"/>
              <a:t>• Assuming the LLM has context it doesn't</a:t>
            </a:r>
          </a:p>
          <a:p>
            <a:pPr>
              <a:spcAft>
                <a:spcPts val="600"/>
              </a:spcAft>
            </a:pPr>
            <a:r>
              <a:rPr sz="1600"/>
              <a:t>• Not testing with edge cases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0720" y="1371600"/>
            <a:ext cx="45720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>
                <a:solidFill>
                  <a:srgbClr val="0070C0"/>
                </a:solidFill>
              </a:rPr>
              <a:t>Fixes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0720" y="1920240"/>
            <a:ext cx="45720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600"/>
              <a:t>• Be specific: "Fix the SQL injection vulnerability"</a:t>
            </a:r>
          </a:p>
          <a:p>
            <a:pPr>
              <a:spcAft>
                <a:spcPts val="600"/>
              </a:spcAft>
            </a:pPr>
            <a:r>
              <a:rPr sz="1600"/>
              <a:t>• Specify format: "Return as JSON with keys: ..."</a:t>
            </a:r>
          </a:p>
          <a:p>
            <a:pPr>
              <a:spcAft>
                <a:spcPts val="600"/>
              </a:spcAft>
            </a:pPr>
            <a:r>
              <a:rPr sz="1600"/>
              <a:t>• Put critical instructions at start and end</a:t>
            </a:r>
          </a:p>
          <a:p>
            <a:pPr>
              <a:spcAft>
                <a:spcPts val="600"/>
              </a:spcAft>
            </a:pPr>
            <a:r>
              <a:rPr sz="1600"/>
              <a:t>• Add 2-3 few-shot examples</a:t>
            </a:r>
          </a:p>
          <a:p>
            <a:pPr>
              <a:spcAft>
                <a:spcPts val="600"/>
              </a:spcAft>
            </a:pPr>
            <a:r>
              <a:rPr sz="1600"/>
              <a:t>• Provide all necessary context in the prompt</a:t>
            </a:r>
          </a:p>
          <a:p>
            <a:pPr>
              <a:spcAft>
                <a:spcPts val="600"/>
              </a:spcAft>
            </a:pPr>
            <a:r>
              <a:rPr sz="1600"/>
              <a:t>• Test with adversarial / unusual inputs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274320"/>
            <a:ext cx="96012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333333"/>
                </a:solidFill>
              </a:rPr>
              <a:t>Prompt Engineering Techniques Summary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371600"/>
          <a:ext cx="1024128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3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3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>
                        <a:defRPr sz="1400" b="1">
                          <a:solidFill>
                            <a:srgbClr val="FFFFFF"/>
                          </a:solidFill>
                        </a:defRPr>
                      </a:pPr>
                      <a:r>
                        <a:t>Technique</a:t>
                      </a:r>
                    </a:p>
                  </a:txBody>
                  <a:tcPr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 b="1">
                          <a:solidFill>
                            <a:srgbClr val="FFFFFF"/>
                          </a:solidFill>
                        </a:defRPr>
                      </a:pPr>
                      <a:r>
                        <a:t>When to Use</a:t>
                      </a:r>
                    </a:p>
                  </a:txBody>
                  <a:tcPr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 b="1">
                          <a:solidFill>
                            <a:srgbClr val="FFFFFF"/>
                          </a:solidFill>
                        </a:defRPr>
                      </a:pPr>
                      <a:r>
                        <a:t>Example Trigger</a:t>
                      </a:r>
                    </a:p>
                  </a:txBody>
                  <a:tcPr>
                    <a:solidFill>
                      <a:srgbClr val="1F3A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Zero-Shot</a:t>
                      </a:r>
                    </a:p>
                  </a:txBody>
                  <a:tcPr>
                    <a:solidFill>
                      <a:srgbClr val="E8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Simple, well-defined tasks</a:t>
                      </a:r>
                    </a:p>
                  </a:txBody>
                  <a:tcPr>
                    <a:solidFill>
                      <a:srgbClr val="E8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"Translate this to French: {text}"</a:t>
                      </a:r>
                    </a:p>
                  </a:txBody>
                  <a:tcPr>
                    <a:solidFill>
                      <a:srgbClr val="E8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Few-Shot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Ambiguous or domain-specific 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"Here are 3 examples: ..."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Chain of Thought</a:t>
                      </a:r>
                    </a:p>
                  </a:txBody>
                  <a:tcPr>
                    <a:solidFill>
                      <a:srgbClr val="E8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Reasoning, math, multi-step logic</a:t>
                      </a:r>
                    </a:p>
                  </a:txBody>
                  <a:tcPr>
                    <a:solidFill>
                      <a:srgbClr val="E8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"Let's think step by step"</a:t>
                      </a:r>
                    </a:p>
                  </a:txBody>
                  <a:tcPr>
                    <a:solidFill>
                      <a:srgbClr val="E8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Self-Consistency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High-stakes decisions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Run CoT 3 times, take majority 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ReAct</a:t>
                      </a:r>
                    </a:p>
                  </a:txBody>
                  <a:tcPr>
                    <a:solidFill>
                      <a:srgbClr val="E8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Tasks requiring external tools/data</a:t>
                      </a:r>
                    </a:p>
                  </a:txBody>
                  <a:tcPr>
                    <a:solidFill>
                      <a:srgbClr val="E8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"Thought → Action → Observation" loop</a:t>
                      </a:r>
                    </a:p>
                  </a:txBody>
                  <a:tcPr>
                    <a:solidFill>
                      <a:srgbClr val="E8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Tree of Thought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Complex planning / exploration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"Consider 3 approaches, evaluate each"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Role Prompting</a:t>
                      </a:r>
                    </a:p>
                  </a:txBody>
                  <a:tcPr>
                    <a:solidFill>
                      <a:srgbClr val="E8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Specialized expertise needed</a:t>
                      </a:r>
                    </a:p>
                  </a:txBody>
                  <a:tcPr>
                    <a:solidFill>
                      <a:srgbClr val="E8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"You are a security expert..."</a:t>
                      </a:r>
                    </a:p>
                  </a:txBody>
                  <a:tcPr>
                    <a:solidFill>
                      <a:srgbClr val="E8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Prompt Engineering in Workflows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sz="2000"/>
              <a:t>Every step in a workflow has a prompt — each is a design surface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Your workflow is only as good as your weakest prompt</a:t>
            </a:r>
          </a:p>
          <a:p>
            <a:pPr>
              <a:spcAft>
                <a:spcPts val="600"/>
              </a:spcAft>
            </a:pPr>
            <a:r>
              <a:rPr sz="2000"/>
              <a:t>Step 1 prompt quality determines the quality of ALL downstream steps</a:t>
            </a:r>
          </a:p>
          <a:p>
            <a:pPr>
              <a:spcAft>
                <a:spcPts val="600"/>
              </a:spcAft>
            </a:pPr>
            <a:r>
              <a:rPr sz="2000"/>
              <a:t>Chain of Thought in early steps produces better intermediate results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A well-reasoned outline → better draft → better summary</a:t>
            </a:r>
          </a:p>
          <a:p>
            <a:pPr>
              <a:spcAft>
                <a:spcPts val="600"/>
              </a:spcAft>
            </a:pPr>
            <a:r>
              <a:rPr sz="2000"/>
              <a:t>Structured output prompts make step-to-step data passing reliable</a:t>
            </a:r>
          </a:p>
          <a:p>
            <a:pPr>
              <a:spcAft>
                <a:spcPts val="600"/>
              </a:spcAft>
            </a:pPr>
            <a:r>
              <a:rPr sz="2000"/>
              <a:t>Few-shot examples in each step calibrate the LLM for that specific task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RAG Architectures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Retrieval-Augmented Generation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is RAG?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sz="2000"/>
              <a:t>Retrieval-Augmented Generation — ground LLM answers in real data</a:t>
            </a:r>
          </a:p>
          <a:p>
            <a:pPr>
              <a:spcAft>
                <a:spcPts val="600"/>
              </a:spcAft>
            </a:pPr>
            <a:r>
              <a:rPr sz="2000"/>
              <a:t>Solves the core LLM problem: models only know their training data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LLMs can't access your company docs, recent events, or private data</a:t>
            </a:r>
          </a:p>
          <a:p>
            <a:pPr>
              <a:spcAft>
                <a:spcPts val="600"/>
              </a:spcAft>
            </a:pPr>
            <a:r>
              <a:rPr sz="2000"/>
              <a:t>Pattern: retrieve relevant documents first, then generate an answer</a:t>
            </a:r>
          </a:p>
          <a:p>
            <a:pPr>
              <a:spcAft>
                <a:spcPts val="600"/>
              </a:spcAft>
            </a:pPr>
            <a:r>
              <a:rPr sz="2000"/>
              <a:t>The most common production AI architecture today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Used in customer support, search, knowledge bases, coding assistants, and more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274320"/>
            <a:ext cx="96012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333333"/>
                </a:solidFill>
              </a:rPr>
              <a:t>Basic RAG Pipeline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26948" y="2926080"/>
            <a:ext cx="1645920" cy="9144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400" b="1">
                <a:solidFill>
                  <a:srgbClr val="FFFFFF"/>
                </a:solidFill>
              </a:rPr>
              <a:t>User</a:t>
            </a:r>
            <a:br/>
            <a:r>
              <a:rPr sz="1400" b="1">
                <a:solidFill>
                  <a:srgbClr val="FFFFFF"/>
                </a:solidFill>
              </a:rPr>
              <a:t>Query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372868" y="3246120"/>
            <a:ext cx="365760" cy="274320"/>
          </a:xfrm>
          <a:prstGeom prst="rightArrow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2738628" y="2926080"/>
            <a:ext cx="1645920" cy="914400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400" b="1">
                <a:solidFill>
                  <a:srgbClr val="FFFFFF"/>
                </a:solidFill>
              </a:rPr>
              <a:t>Embed</a:t>
            </a:r>
            <a:br/>
            <a:r>
              <a:rPr sz="1400" b="1">
                <a:solidFill>
                  <a:srgbClr val="FFFFFF"/>
                </a:solidFill>
              </a:rPr>
              <a:t>Query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384548" y="3246120"/>
            <a:ext cx="365760" cy="274320"/>
          </a:xfrm>
          <a:prstGeom prst="rightArrow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4750308" y="2926080"/>
            <a:ext cx="1645920" cy="914400"/>
          </a:xfrm>
          <a:prstGeom prst="roundRect">
            <a:avLst/>
          </a:prstGeom>
          <a:solidFill>
            <a:srgbClr val="FF8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400" b="1">
                <a:solidFill>
                  <a:srgbClr val="FFFFFF"/>
                </a:solidFill>
              </a:rPr>
              <a:t>Vector</a:t>
            </a:r>
            <a:br/>
            <a:r>
              <a:rPr sz="1400" b="1">
                <a:solidFill>
                  <a:srgbClr val="FFFFFF"/>
                </a:solidFill>
              </a:rPr>
              <a:t>Search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396228" y="3246120"/>
            <a:ext cx="365760" cy="274320"/>
          </a:xfrm>
          <a:prstGeom prst="rightArrow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6761988" y="2926080"/>
            <a:ext cx="1645920" cy="914400"/>
          </a:xfrm>
          <a:prstGeom prst="roundRect">
            <a:avLst/>
          </a:prstGeom>
          <a:solidFill>
            <a:srgbClr val="80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400" b="1">
                <a:solidFill>
                  <a:srgbClr val="FFFFFF"/>
                </a:solidFill>
              </a:rPr>
              <a:t>Retrieve</a:t>
            </a:r>
            <a:br/>
            <a:r>
              <a:rPr sz="1400" b="1">
                <a:solidFill>
                  <a:srgbClr val="FFFFFF"/>
                </a:solidFill>
              </a:rPr>
              <a:t>Docs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8407908" y="3246120"/>
            <a:ext cx="365760" cy="274320"/>
          </a:xfrm>
          <a:prstGeom prst="rightArrow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8773668" y="2926080"/>
            <a:ext cx="1645920" cy="9144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400" b="1">
                <a:solidFill>
                  <a:srgbClr val="FFFFFF"/>
                </a:solidFill>
              </a:rPr>
              <a:t>LLM +</a:t>
            </a:r>
            <a:br/>
            <a:r>
              <a:rPr sz="1400" b="1">
                <a:solidFill>
                  <a:srgbClr val="FFFFFF"/>
                </a:solidFill>
              </a:rPr>
              <a:t>Context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520" y="4754880"/>
            <a:ext cx="9601200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i="1">
                <a:solidFill>
                  <a:srgbClr val="666666"/>
                </a:solidFill>
              </a:rPr>
              <a:t>Query is embedded → matched against document vectors → top results sent to LLM as context.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Embeddings: The Foundation of RAG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sz="2000"/>
              <a:t>Embeddings convert text into numerical vectors (lists of numbers)</a:t>
            </a:r>
          </a:p>
          <a:p>
            <a:pPr>
              <a:spcAft>
                <a:spcPts val="600"/>
              </a:spcAft>
            </a:pPr>
            <a:r>
              <a:rPr sz="2000"/>
              <a:t>Similar text → similar vectors (close in vector space)</a:t>
            </a:r>
          </a:p>
          <a:p>
            <a:pPr>
              <a:spcAft>
                <a:spcPts val="600"/>
              </a:spcAft>
            </a:pPr>
            <a:r>
              <a:rPr sz="2000"/>
              <a:t>This enables semantic search — find docs by meaning, not keywords</a:t>
            </a:r>
          </a:p>
          <a:p>
            <a:pPr>
              <a:spcAft>
                <a:spcPts val="600"/>
              </a:spcAft>
            </a:pPr>
            <a:r>
              <a:rPr sz="2000"/>
              <a:t>Process: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1. Chunk your documents into smaller pieces (e.g., 500 tokens each)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2. Generate an embedding vector for each chunk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3. Store vectors in a vector database (Pinecone, Chroma, pgvector, etc.)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4. At query time, embed the user's question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5. Find the most similar document chunks via cosine similarity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323B4-2BBB-292E-B62C-A75B6F5FD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889FF-CA98-BDB9-463C-4F5DEE1E4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dirty="0" err="1"/>
              <a:t>Langchain</a:t>
            </a:r>
            <a:r>
              <a:rPr lang="en-US" dirty="0"/>
              <a:t>](</a:t>
            </a:r>
            <a:r>
              <a:rPr lang="en-US" dirty="0">
                <a:hlinkClick r:id="rId2"/>
              </a:rPr>
              <a:t>https://docs.langchain.com/oss/python/langchain/overview</a:t>
            </a:r>
            <a:r>
              <a:rPr lang="en-US" dirty="0"/>
              <a:t>)</a:t>
            </a:r>
          </a:p>
          <a:p>
            <a:r>
              <a:rPr lang="en-US" dirty="0"/>
              <a:t>[</a:t>
            </a:r>
            <a:r>
              <a:rPr lang="en-US" dirty="0" err="1"/>
              <a:t>Vercel</a:t>
            </a:r>
            <a:r>
              <a:rPr lang="en-US" dirty="0"/>
              <a:t> AI SDK](</a:t>
            </a:r>
            <a:r>
              <a:rPr lang="en-US" dirty="0">
                <a:hlinkClick r:id="rId3"/>
              </a:rPr>
              <a:t>https://ai-sdk.dev/docs/introduction</a:t>
            </a:r>
            <a:r>
              <a:rPr lang="en-US" dirty="0"/>
              <a:t>)</a:t>
            </a:r>
          </a:p>
          <a:p>
            <a:r>
              <a:rPr lang="en-US" dirty="0"/>
              <a:t>[LLM Powered Agents](</a:t>
            </a:r>
            <a:r>
              <a:rPr lang="en-US" dirty="0">
                <a:hlinkClick r:id="rId4"/>
              </a:rPr>
              <a:t>https://lilianweng.github.io/posts/2023-06-23-agent/</a:t>
            </a:r>
            <a:r>
              <a:rPr lang="en-US" dirty="0"/>
              <a:t>)</a:t>
            </a:r>
          </a:p>
          <a:p>
            <a:r>
              <a:rPr lang="en-US" dirty="0"/>
              <a:t>[What is Rag](https://</a:t>
            </a:r>
            <a:r>
              <a:rPr lang="en-US" dirty="0" err="1"/>
              <a:t>blogs.nvidia.com</a:t>
            </a:r>
            <a:r>
              <a:rPr lang="en-US" dirty="0"/>
              <a:t>/blog/what-is-retrieval-augmented-generation/)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9B57F-8436-A147-0F23-C6CFB7F1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88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274320"/>
            <a:ext cx="96012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333333"/>
                </a:solidFill>
              </a:rPr>
              <a:t>Vector Databases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371600"/>
            <a:ext cx="45720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>
                <a:solidFill>
                  <a:srgbClr val="0070C0"/>
                </a:solidFill>
              </a:rPr>
              <a:t>What They 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1920240"/>
            <a:ext cx="45720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600"/>
              <a:t>• Store embedding vectors alongside metadata</a:t>
            </a:r>
          </a:p>
          <a:p>
            <a:pPr>
              <a:spcAft>
                <a:spcPts val="600"/>
              </a:spcAft>
            </a:pPr>
            <a:r>
              <a:rPr sz="1600"/>
              <a:t>• Fast nearest-neighbor search (ANN algorithms)</a:t>
            </a:r>
          </a:p>
          <a:p>
            <a:pPr>
              <a:spcAft>
                <a:spcPts val="600"/>
              </a:spcAft>
            </a:pPr>
            <a:r>
              <a:rPr sz="1600"/>
              <a:t>• Filter by metadata (date, source, category)</a:t>
            </a:r>
          </a:p>
          <a:p>
            <a:pPr>
              <a:spcAft>
                <a:spcPts val="600"/>
              </a:spcAft>
            </a:pPr>
            <a:r>
              <a:rPr sz="1600"/>
              <a:t>• Scale to millions/billions of vectors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0720" y="1371600"/>
            <a:ext cx="45720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>
                <a:solidFill>
                  <a:srgbClr val="0070C0"/>
                </a:solidFill>
              </a:rPr>
              <a:t>Popular Options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0720" y="1920240"/>
            <a:ext cx="45720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600"/>
              <a:t>• Chroma — lightweight, local, great for prototyping</a:t>
            </a:r>
          </a:p>
          <a:p>
            <a:pPr>
              <a:spcAft>
                <a:spcPts val="600"/>
              </a:spcAft>
            </a:pPr>
            <a:r>
              <a:rPr sz="1600"/>
              <a:t>• Pinecone — managed cloud service, easy to scale</a:t>
            </a:r>
          </a:p>
          <a:p>
            <a:pPr>
              <a:spcAft>
                <a:spcPts val="600"/>
              </a:spcAft>
            </a:pPr>
            <a:r>
              <a:rPr sz="1600"/>
              <a:t>• pgvector — PostgreSQL extension (add to existing DB)</a:t>
            </a:r>
          </a:p>
          <a:p>
            <a:pPr>
              <a:spcAft>
                <a:spcPts val="600"/>
              </a:spcAft>
            </a:pPr>
            <a:r>
              <a:rPr sz="1600"/>
              <a:t>• Weaviate — open source, hybrid search</a:t>
            </a:r>
          </a:p>
          <a:p>
            <a:pPr>
              <a:spcAft>
                <a:spcPts val="600"/>
              </a:spcAft>
            </a:pPr>
            <a:r>
              <a:rPr sz="1600"/>
              <a:t>• FAISS — Facebook's library, in-memory, very fast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RAG with LangChain (Python)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90749" y="1534885"/>
            <a:ext cx="9601200" cy="4663441"/>
          </a:xfrm>
          <a:prstGeom prst="roundRect">
            <a:avLst/>
          </a:prstGeom>
          <a:solidFill>
            <a:srgbClr val="2D2D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74320" tIns="182880" rIns="274320" bIns="182880" rtlCol="0" anchor="ctr"/>
          <a:lstStyle/>
          <a:p>
            <a:pPr algn="ctr">
              <a:spcAft>
                <a:spcPts val="400"/>
              </a:spcAft>
            </a:pPr>
            <a:r>
              <a:rPr sz="1100" b="1" dirty="0">
                <a:solidFill>
                  <a:srgbClr val="888888"/>
                </a:solidFill>
              </a:rPr>
              <a:t>PYTHON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from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langchain_community.vectorstores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 import Chroma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from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langchain_community.embeddings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 import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HuggingFaceEmbeddings</a:t>
            </a:r>
            <a:endParaRPr sz="1300" dirty="0">
              <a:solidFill>
                <a:srgbClr val="D4D4D4"/>
              </a:solidFill>
              <a:latin typeface="Courier New"/>
            </a:endParaRP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from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langchain_core.prompts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 import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ChatPromptTemplate</a:t>
            </a:r>
            <a:endParaRPr sz="1300" dirty="0">
              <a:solidFill>
                <a:srgbClr val="D4D4D4"/>
              </a:solidFill>
              <a:latin typeface="Courier New"/>
            </a:endParaRP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from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langchain_core.runnables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 import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RunnablePassthrough</a:t>
            </a:r>
            <a:endParaRPr sz="1300" dirty="0">
              <a:solidFill>
                <a:srgbClr val="D4D4D4"/>
              </a:solidFill>
              <a:latin typeface="Courier New"/>
            </a:endParaRPr>
          </a:p>
          <a:p>
            <a:pPr>
              <a:spcAft>
                <a:spcPts val="100"/>
              </a:spcAft>
            </a:pPr>
            <a:endParaRPr sz="1300" dirty="0">
              <a:solidFill>
                <a:srgbClr val="D4D4D4"/>
              </a:solidFill>
              <a:latin typeface="Courier New"/>
            </a:endParaRP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# 1. Create embeddings and vector store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embeddings =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HuggingFaceEmbeddings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(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model_name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="all-MiniLM-L6-v2")</a:t>
            </a:r>
          </a:p>
          <a:p>
            <a:pPr>
              <a:spcAft>
                <a:spcPts val="100"/>
              </a:spcAft>
            </a:pPr>
            <a:r>
              <a:rPr sz="1300" dirty="0" err="1">
                <a:solidFill>
                  <a:srgbClr val="D4D4D4"/>
                </a:solidFill>
                <a:latin typeface="Courier New"/>
              </a:rPr>
              <a:t>vectorstore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 =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Chroma.from_documents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(documents, embeddings)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retriever =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vectorstore.as_retriever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(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search_kwargs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={"k": 3})</a:t>
            </a:r>
          </a:p>
          <a:p>
            <a:pPr>
              <a:spcAft>
                <a:spcPts val="100"/>
              </a:spcAft>
            </a:pPr>
            <a:endParaRPr sz="1300" dirty="0">
              <a:solidFill>
                <a:srgbClr val="D4D4D4"/>
              </a:solidFill>
              <a:latin typeface="Courier New"/>
            </a:endParaRP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# 2. RAG prompt — retrieved docs become context</a:t>
            </a:r>
          </a:p>
          <a:p>
            <a:pPr>
              <a:spcAft>
                <a:spcPts val="100"/>
              </a:spcAft>
            </a:pPr>
            <a:r>
              <a:rPr sz="1300" dirty="0" err="1">
                <a:solidFill>
                  <a:srgbClr val="D4D4D4"/>
                </a:solidFill>
                <a:latin typeface="Courier New"/>
              </a:rPr>
              <a:t>rag_prompt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 =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ChatPromptTemplate.from_template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("""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Answer based ONLY on the following context: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{context}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Question: {question}""")</a:t>
            </a:r>
          </a:p>
          <a:p>
            <a:pPr>
              <a:spcAft>
                <a:spcPts val="100"/>
              </a:spcAft>
            </a:pPr>
            <a:endParaRPr sz="1300" dirty="0">
              <a:solidFill>
                <a:srgbClr val="D4D4D4"/>
              </a:solidFill>
              <a:latin typeface="Courier New"/>
            </a:endParaRP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# 3. RAG chain</a:t>
            </a:r>
          </a:p>
          <a:p>
            <a:pPr>
              <a:spcAft>
                <a:spcPts val="100"/>
              </a:spcAft>
            </a:pPr>
            <a:r>
              <a:rPr sz="1300" dirty="0" err="1">
                <a:solidFill>
                  <a:srgbClr val="D4D4D4"/>
                </a:solidFill>
                <a:latin typeface="Courier New"/>
              </a:rPr>
              <a:t>rag_chain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 = (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{"context": retriever, "question":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RunnablePassthrough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()}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|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rag_prompt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 |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llm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 |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StrOutputParser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()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)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answer =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rag_chain.invoke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("How do I deploy to production?")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6492240"/>
            <a:ext cx="96012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i="1" dirty="0">
                <a:solidFill>
                  <a:srgbClr val="666666"/>
                </a:solidFill>
              </a:rPr>
              <a:t>The retriever fetches relevant docs; the LLM generates an answer grounded in those docs.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Document Chunking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sz="2000"/>
              <a:t>How you split documents dramatically affects RAG quality</a:t>
            </a:r>
          </a:p>
          <a:p>
            <a:pPr>
              <a:spcAft>
                <a:spcPts val="600"/>
              </a:spcAft>
            </a:pPr>
            <a:r>
              <a:rPr sz="2000"/>
              <a:t>Too large → noise drowns out relevant content; uses more tokens</a:t>
            </a:r>
          </a:p>
          <a:p>
            <a:pPr>
              <a:spcAft>
                <a:spcPts val="600"/>
              </a:spcAft>
            </a:pPr>
            <a:r>
              <a:rPr sz="2000"/>
              <a:t>Too small → loses context; answer fragments are incomplete</a:t>
            </a:r>
          </a:p>
          <a:p>
            <a:pPr>
              <a:spcAft>
                <a:spcPts val="600"/>
              </a:spcAft>
            </a:pPr>
            <a:r>
              <a:rPr sz="2000"/>
              <a:t>Common strategies: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Fixed-size chunks (e.g., 500 tokens) — simple, often good enough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Recursive splitting — split by paragraphs, then sentences, then tokens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Semantic chunking — split on topic boundaries using embeddings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Document-aware splitting — respect headers, code blocks, tables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Overlap — include 50-100 tokens from the previous chunk for continuity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274320"/>
            <a:ext cx="96012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333333"/>
                </a:solidFill>
              </a:rPr>
              <a:t>Naive RAG vs. Advanced RAG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371600"/>
            <a:ext cx="45720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>
                <a:solidFill>
                  <a:srgbClr val="0070C0"/>
                </a:solidFill>
              </a:rPr>
              <a:t>Naive RAG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1920240"/>
            <a:ext cx="45720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600"/>
              <a:t>• Single query → single retrieval → single LLM call</a:t>
            </a:r>
          </a:p>
          <a:p>
            <a:pPr>
              <a:spcAft>
                <a:spcPts val="600"/>
              </a:spcAft>
            </a:pPr>
            <a:r>
              <a:rPr sz="1600"/>
              <a:t>• Fixed chunk size, basic similarity search</a:t>
            </a:r>
          </a:p>
          <a:p>
            <a:pPr>
              <a:spcAft>
                <a:spcPts val="600"/>
              </a:spcAft>
            </a:pPr>
            <a:r>
              <a:rPr sz="1600"/>
              <a:t>• No re-ranking or filtering</a:t>
            </a:r>
          </a:p>
          <a:p>
            <a:pPr>
              <a:spcAft>
                <a:spcPts val="600"/>
              </a:spcAft>
            </a:pPr>
            <a:r>
              <a:rPr sz="1600"/>
              <a:t>• Good for demos and simple use cases</a:t>
            </a:r>
          </a:p>
          <a:p>
            <a:pPr>
              <a:spcAft>
                <a:spcPts val="600"/>
              </a:spcAft>
            </a:pPr>
            <a:r>
              <a:rPr sz="1600"/>
              <a:t>• Breaks down with complex queries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0720" y="1371600"/>
            <a:ext cx="45720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>
                <a:solidFill>
                  <a:srgbClr val="0070C0"/>
                </a:solidFill>
              </a:rPr>
              <a:t>Advanced RAG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0720" y="1920240"/>
            <a:ext cx="45720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600"/>
              <a:t>• Query rewriting — rephrase for better retrieval</a:t>
            </a:r>
          </a:p>
          <a:p>
            <a:pPr>
              <a:spcAft>
                <a:spcPts val="600"/>
              </a:spcAft>
            </a:pPr>
            <a:r>
              <a:rPr sz="1600"/>
              <a:t>• Hybrid search — combine vector + keyword search</a:t>
            </a:r>
          </a:p>
          <a:p>
            <a:pPr>
              <a:spcAft>
                <a:spcPts val="600"/>
              </a:spcAft>
            </a:pPr>
            <a:r>
              <a:rPr sz="1600"/>
              <a:t>• Re-ranking — score retrieved docs by relevance</a:t>
            </a:r>
          </a:p>
          <a:p>
            <a:pPr>
              <a:spcAft>
                <a:spcPts val="600"/>
              </a:spcAft>
            </a:pPr>
            <a:r>
              <a:rPr sz="1600"/>
              <a:t>• Multi-step retrieval — retrieve, summarize, retrieve again</a:t>
            </a:r>
          </a:p>
          <a:p>
            <a:pPr>
              <a:spcAft>
                <a:spcPts val="600"/>
              </a:spcAft>
            </a:pPr>
            <a:r>
              <a:rPr sz="1600"/>
              <a:t>• Contextual compression — extract only relevant parts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274320"/>
            <a:ext cx="96012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333333"/>
                </a:solidFill>
              </a:rPr>
              <a:t>Advanced RAG Pipeline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26948" y="2926080"/>
            <a:ext cx="1645920" cy="9144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400" b="1">
                <a:solidFill>
                  <a:srgbClr val="FFFFFF"/>
                </a:solidFill>
              </a:rPr>
              <a:t>Query</a:t>
            </a:r>
            <a:br/>
            <a:r>
              <a:rPr sz="1400" b="1">
                <a:solidFill>
                  <a:srgbClr val="FFFFFF"/>
                </a:solidFill>
              </a:rPr>
              <a:t>Rewrite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372868" y="3246120"/>
            <a:ext cx="365760" cy="274320"/>
          </a:xfrm>
          <a:prstGeom prst="rightArrow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2738628" y="2926080"/>
            <a:ext cx="1645920" cy="914400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400" b="1">
                <a:solidFill>
                  <a:srgbClr val="FFFFFF"/>
                </a:solidFill>
              </a:rPr>
              <a:t>Hybrid</a:t>
            </a:r>
            <a:br/>
            <a:r>
              <a:rPr sz="1400" b="1">
                <a:solidFill>
                  <a:srgbClr val="FFFFFF"/>
                </a:solidFill>
              </a:rPr>
              <a:t>Search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384548" y="3246120"/>
            <a:ext cx="365760" cy="274320"/>
          </a:xfrm>
          <a:prstGeom prst="rightArrow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4750308" y="2926080"/>
            <a:ext cx="1645920" cy="914400"/>
          </a:xfrm>
          <a:prstGeom prst="roundRect">
            <a:avLst/>
          </a:prstGeom>
          <a:solidFill>
            <a:srgbClr val="FF8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400" b="1">
                <a:solidFill>
                  <a:srgbClr val="FFFFFF"/>
                </a:solidFill>
              </a:rPr>
              <a:t>Re-Rank</a:t>
            </a:r>
            <a:br/>
            <a:r>
              <a:rPr sz="1400" b="1">
                <a:solidFill>
                  <a:srgbClr val="FFFFFF"/>
                </a:solidFill>
              </a:rPr>
              <a:t>Results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396228" y="3246120"/>
            <a:ext cx="365760" cy="274320"/>
          </a:xfrm>
          <a:prstGeom prst="rightArrow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6761988" y="2926080"/>
            <a:ext cx="1645920" cy="914400"/>
          </a:xfrm>
          <a:prstGeom prst="roundRect">
            <a:avLst/>
          </a:prstGeom>
          <a:solidFill>
            <a:srgbClr val="80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400" b="1">
                <a:solidFill>
                  <a:srgbClr val="FFFFFF"/>
                </a:solidFill>
              </a:rPr>
              <a:t>Compress</a:t>
            </a:r>
            <a:br/>
            <a:r>
              <a:rPr sz="1400" b="1">
                <a:solidFill>
                  <a:srgbClr val="FFFFFF"/>
                </a:solidFill>
              </a:rPr>
              <a:t>Context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8407908" y="3246120"/>
            <a:ext cx="365760" cy="274320"/>
          </a:xfrm>
          <a:prstGeom prst="rightArrow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8773668" y="2926080"/>
            <a:ext cx="1645920" cy="9144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400" b="1">
                <a:solidFill>
                  <a:srgbClr val="FFFFFF"/>
                </a:solidFill>
              </a:rPr>
              <a:t>Generate</a:t>
            </a:r>
            <a:br/>
            <a:r>
              <a:rPr sz="1400" b="1">
                <a:solidFill>
                  <a:srgbClr val="FFFFFF"/>
                </a:solidFill>
              </a:rPr>
              <a:t>Answer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520" y="4754880"/>
            <a:ext cx="9601200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i="1">
                <a:solidFill>
                  <a:srgbClr val="666666"/>
                </a:solidFill>
              </a:rPr>
              <a:t>Each step improves retrieval quality. Query rewriting alone can boost accuracy 20-30%.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274320"/>
            <a:ext cx="96012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333333"/>
                </a:solidFill>
              </a:rPr>
              <a:t>RAG Failure Modes and Fixes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371600"/>
          <a:ext cx="1024128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>
                        <a:defRPr sz="1400" b="1">
                          <a:solidFill>
                            <a:srgbClr val="FFFFFF"/>
                          </a:solidFill>
                        </a:defRPr>
                      </a:pPr>
                      <a:r>
                        <a:t>Failure</a:t>
                      </a:r>
                    </a:p>
                  </a:txBody>
                  <a:tcPr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 b="1">
                          <a:solidFill>
                            <a:srgbClr val="FFFFFF"/>
                          </a:solidFill>
                        </a:defRPr>
                      </a:pPr>
                      <a:r>
                        <a:t>Symptom</a:t>
                      </a:r>
                    </a:p>
                  </a:txBody>
                  <a:tcPr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 b="1">
                          <a:solidFill>
                            <a:srgbClr val="FFFFFF"/>
                          </a:solidFill>
                        </a:defRPr>
                      </a:pPr>
                      <a:r>
                        <a:t>Root Cause</a:t>
                      </a:r>
                    </a:p>
                  </a:txBody>
                  <a:tcPr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 b="1">
                          <a:solidFill>
                            <a:srgbClr val="FFFFFF"/>
                          </a:solidFill>
                        </a:defRPr>
                      </a:pPr>
                      <a:r>
                        <a:t>Fix</a:t>
                      </a:r>
                    </a:p>
                  </a:txBody>
                  <a:tcPr>
                    <a:solidFill>
                      <a:srgbClr val="1F3A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Bad retrieval</a:t>
                      </a:r>
                    </a:p>
                  </a:txBody>
                  <a:tcPr>
                    <a:solidFill>
                      <a:srgbClr val="E8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Answer ignores relevant docs</a:t>
                      </a:r>
                    </a:p>
                  </a:txBody>
                  <a:tcPr>
                    <a:solidFill>
                      <a:srgbClr val="E8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Poor embeddings or chunking</a:t>
                      </a:r>
                    </a:p>
                  </a:txBody>
                  <a:tcPr>
                    <a:solidFill>
                      <a:srgbClr val="E8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Better chunking, hybrid search</a:t>
                      </a:r>
                    </a:p>
                  </a:txBody>
                  <a:tcPr>
                    <a:solidFill>
                      <a:srgbClr val="E8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Stale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Answer is outdated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Embeddings not refreshed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Scheduled re-indexing pipeline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Context overflow</a:t>
                      </a:r>
                    </a:p>
                  </a:txBody>
                  <a:tcPr>
                    <a:solidFill>
                      <a:srgbClr val="E8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LLM ignores some docs</a:t>
                      </a:r>
                    </a:p>
                  </a:txBody>
                  <a:tcPr>
                    <a:solidFill>
                      <a:srgbClr val="E8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Too many chunks retrieved</a:t>
                      </a:r>
                    </a:p>
                  </a:txBody>
                  <a:tcPr>
                    <a:solidFill>
                      <a:srgbClr val="E8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Re-rank, limit to top-K</a:t>
                      </a:r>
                    </a:p>
                  </a:txBody>
                  <a:tcPr>
                    <a:solidFill>
                      <a:srgbClr val="E8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Hallucination despite context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Answer contradicts docs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LLM ignores retrieved context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Stronger prompt: 'ONLY use context'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Wrong doc type</a:t>
                      </a:r>
                    </a:p>
                  </a:txBody>
                  <a:tcPr>
                    <a:solidFill>
                      <a:srgbClr val="E8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Retrieves irrelevant sources</a:t>
                      </a:r>
                    </a:p>
                  </a:txBody>
                  <a:tcPr>
                    <a:solidFill>
                      <a:srgbClr val="E8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No metadata filtering</a:t>
                      </a:r>
                    </a:p>
                  </a:txBody>
                  <a:tcPr>
                    <a:solidFill>
                      <a:srgbClr val="E8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Filter by source, date, category</a:t>
                      </a:r>
                    </a:p>
                  </a:txBody>
                  <a:tcPr>
                    <a:solidFill>
                      <a:srgbClr val="E8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Lost in the middle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LLM ignores middle context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Known LLM attention pattern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Put key docs first and last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RAG in Agentic Workflows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sz="2000"/>
              <a:t>RAG is often one step in a larger workflow, not the whole system</a:t>
            </a:r>
          </a:p>
          <a:p>
            <a:pPr>
              <a:spcAft>
                <a:spcPts val="600"/>
              </a:spcAft>
            </a:pPr>
            <a:r>
              <a:rPr sz="2000"/>
              <a:t>Example: Customer Support Agent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1. Classify the customer's question (intent detection)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2. RAG: Retrieve relevant help articles and past tickets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3. Generate a draft response grounded in retrieved docs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4. Check response against company policies (guardrails)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5. If confidence is low, escalate to a human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274320"/>
            <a:ext cx="96012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333333"/>
                </a:solidFill>
              </a:rPr>
              <a:t>RAG vs. Fine-Tuning: When to Use Each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371600"/>
            <a:ext cx="45720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>
                <a:solidFill>
                  <a:srgbClr val="0070C0"/>
                </a:solidFill>
              </a:rPr>
              <a:t>Use RAG When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1920240"/>
            <a:ext cx="45720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600"/>
              <a:t>• Data changes frequently (docs, KB articles)</a:t>
            </a:r>
          </a:p>
          <a:p>
            <a:pPr>
              <a:spcAft>
                <a:spcPts val="600"/>
              </a:spcAft>
            </a:pPr>
            <a:r>
              <a:rPr sz="1600"/>
              <a:t>• You need citations / source attribution</a:t>
            </a:r>
          </a:p>
          <a:p>
            <a:pPr>
              <a:spcAft>
                <a:spcPts val="600"/>
              </a:spcAft>
            </a:pPr>
            <a:r>
              <a:rPr sz="1600"/>
              <a:t>• You have a lot of unstructured text</a:t>
            </a:r>
          </a:p>
          <a:p>
            <a:pPr>
              <a:spcAft>
                <a:spcPts val="600"/>
              </a:spcAft>
            </a:pPr>
            <a:r>
              <a:rPr sz="1600"/>
              <a:t>• You need to control what the LLM 'knows'</a:t>
            </a:r>
          </a:p>
          <a:p>
            <a:pPr>
              <a:spcAft>
                <a:spcPts val="600"/>
              </a:spcAft>
            </a:pPr>
            <a:r>
              <a:rPr sz="1600"/>
              <a:t>• Quick to implement, no model training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0720" y="1371600"/>
            <a:ext cx="45720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>
                <a:solidFill>
                  <a:srgbClr val="0070C0"/>
                </a:solidFill>
              </a:rPr>
              <a:t>Use Fine-Tuning When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0720" y="1920240"/>
            <a:ext cx="45720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600"/>
              <a:t>• You need to change the model's behavior/style</a:t>
            </a:r>
          </a:p>
          <a:p>
            <a:pPr>
              <a:spcAft>
                <a:spcPts val="600"/>
              </a:spcAft>
            </a:pPr>
            <a:r>
              <a:rPr sz="1600"/>
              <a:t>• Domain-specific language or terminology</a:t>
            </a:r>
          </a:p>
          <a:p>
            <a:pPr>
              <a:spcAft>
                <a:spcPts val="600"/>
              </a:spcAft>
            </a:pPr>
            <a:r>
              <a:rPr sz="1600"/>
              <a:t>• Consistent format without prompt engineering</a:t>
            </a:r>
          </a:p>
          <a:p>
            <a:pPr>
              <a:spcAft>
                <a:spcPts val="600"/>
              </a:spcAft>
            </a:pPr>
            <a:r>
              <a:rPr sz="1600"/>
              <a:t>• Small, stable dataset that rarely changes</a:t>
            </a:r>
          </a:p>
          <a:p>
            <a:pPr>
              <a:spcAft>
                <a:spcPts val="600"/>
              </a:spcAft>
            </a:pPr>
            <a:r>
              <a:rPr sz="1600"/>
              <a:t>• Latency matters (no retrieval step)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RAG 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sz="2000"/>
              <a:t>Evaluate retrieval separately from generation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If retrieval is bad, no amount of prompt engineering will fix the answer</a:t>
            </a:r>
          </a:p>
          <a:p>
            <a:pPr>
              <a:spcAft>
                <a:spcPts val="600"/>
              </a:spcAft>
            </a:pPr>
            <a:r>
              <a:rPr sz="2000"/>
              <a:t>Use hybrid search (vector + keyword) for best results</a:t>
            </a:r>
          </a:p>
          <a:p>
            <a:pPr>
              <a:spcAft>
                <a:spcPts val="600"/>
              </a:spcAft>
            </a:pPr>
            <a:r>
              <a:rPr sz="2000"/>
              <a:t>Always include source attribution in your prompts</a:t>
            </a:r>
          </a:p>
          <a:p>
            <a:pPr>
              <a:spcAft>
                <a:spcPts val="600"/>
              </a:spcAft>
            </a:pPr>
            <a:r>
              <a:rPr sz="2000"/>
              <a:t>Test with real user queries, not just demo questions</a:t>
            </a:r>
          </a:p>
          <a:p>
            <a:pPr>
              <a:spcAft>
                <a:spcPts val="600"/>
              </a:spcAft>
            </a:pPr>
            <a:r>
              <a:rPr sz="2000"/>
              <a:t>Monitor retrieval quality in production — it degrades over time</a:t>
            </a:r>
          </a:p>
          <a:p>
            <a:pPr>
              <a:spcAft>
                <a:spcPts val="600"/>
              </a:spcAft>
            </a:pPr>
            <a:r>
              <a:rPr sz="2000"/>
              <a:t>Start simple (naive RAG), add complexity only when needed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Premature optimization is the root of all evil — in RAG too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Building AI Workflows with LangChain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From Theory to Practice: Hands-On Lab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CBECA2-6B78-D98D-DFF7-4F05FAD2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EBBA6B-D1E8-A8A4-5C00-57C81A2A3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75" y="266115"/>
            <a:ext cx="7772400" cy="22910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6483DE-BC61-E8E1-3B2F-CDABD70FC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778" y="1979574"/>
            <a:ext cx="6367021" cy="27916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B50432-8F4A-6D3E-F61B-6F8645DCCF80}"/>
              </a:ext>
            </a:extLst>
          </p:cNvPr>
          <p:cNvSpPr txBox="1"/>
          <p:nvPr/>
        </p:nvSpPr>
        <p:spPr>
          <a:xfrm>
            <a:off x="165474" y="5151815"/>
            <a:ext cx="104980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freight-sans-pro"/>
              </a:rPr>
              <a:t>“Notably, 76% of respondents to our global executive survey say they view agentic AI as more like a coworker than a tool.” – Boston Consulting Group Study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747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is LangChain?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sz="2000"/>
              <a:t>A framework for building applications powered by LLMs</a:t>
            </a:r>
          </a:p>
          <a:p>
            <a:pPr>
              <a:spcAft>
                <a:spcPts val="600"/>
              </a:spcAft>
            </a:pPr>
            <a:r>
              <a:rPr sz="2000"/>
              <a:t>Available in Python (langchain) and JavaScript (langchain.js)</a:t>
            </a:r>
          </a:p>
          <a:p>
            <a:pPr>
              <a:spcAft>
                <a:spcPts val="600"/>
              </a:spcAft>
            </a:pPr>
            <a:r>
              <a:rPr sz="2000"/>
              <a:t>Provides composable building blocks: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Prompt Templates — reusable, parameterized prompts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Chains — connect components with the pipe (|) operator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Output Parsers — structured data from LLM text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Tools — let LLMs call functions and APIs</a:t>
            </a:r>
          </a:p>
          <a:p>
            <a:pPr>
              <a:spcAft>
                <a:spcPts val="600"/>
              </a:spcAft>
            </a:pPr>
            <a:r>
              <a:rPr sz="2000"/>
              <a:t>Integrates with 50+ LLM providers (OpenAI, Anthropic, etc.)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274320"/>
            <a:ext cx="96012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333333"/>
                </a:solidFill>
              </a:rPr>
              <a:t>What is a Workflow (Chain)?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26948" y="2926080"/>
            <a:ext cx="1645920" cy="9144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400" b="1">
                <a:solidFill>
                  <a:srgbClr val="FFFFFF"/>
                </a:solidFill>
              </a:rPr>
              <a:t>Input</a:t>
            </a:r>
            <a:br/>
            <a:r>
              <a:rPr sz="1400" b="1">
                <a:solidFill>
                  <a:srgbClr val="FFFFFF"/>
                </a:solidFill>
              </a:rPr>
              <a:t>(Topic)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372868" y="3246120"/>
            <a:ext cx="365760" cy="274320"/>
          </a:xfrm>
          <a:prstGeom prst="rightArrow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2738628" y="2926080"/>
            <a:ext cx="1645920" cy="914400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400" b="1">
                <a:solidFill>
                  <a:srgbClr val="FFFFFF"/>
                </a:solidFill>
              </a:rPr>
              <a:t>Step 1</a:t>
            </a:r>
            <a:br/>
            <a:r>
              <a:rPr sz="1400" b="1">
                <a:solidFill>
                  <a:srgbClr val="FFFFFF"/>
                </a:solidFill>
              </a:rPr>
              <a:t>Generate</a:t>
            </a:r>
            <a:br/>
            <a:r>
              <a:rPr sz="1400" b="1">
                <a:solidFill>
                  <a:srgbClr val="FFFFFF"/>
                </a:solidFill>
              </a:rPr>
              <a:t>Outline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384548" y="3246120"/>
            <a:ext cx="365760" cy="274320"/>
          </a:xfrm>
          <a:prstGeom prst="rightArrow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4750308" y="2926080"/>
            <a:ext cx="1645920" cy="914400"/>
          </a:xfrm>
          <a:prstGeom prst="roundRect">
            <a:avLst/>
          </a:prstGeom>
          <a:solidFill>
            <a:srgbClr val="FF8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400" b="1">
                <a:solidFill>
                  <a:srgbClr val="FFFFFF"/>
                </a:solidFill>
              </a:rPr>
              <a:t>Step 2</a:t>
            </a:r>
            <a:br/>
            <a:r>
              <a:rPr sz="1400" b="1">
                <a:solidFill>
                  <a:srgbClr val="FFFFFF"/>
                </a:solidFill>
              </a:rPr>
              <a:t>Write</a:t>
            </a:r>
            <a:br/>
            <a:r>
              <a:rPr sz="1400" b="1">
                <a:solidFill>
                  <a:srgbClr val="FFFFFF"/>
                </a:solidFill>
              </a:rPr>
              <a:t>Draft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396228" y="3246120"/>
            <a:ext cx="365760" cy="274320"/>
          </a:xfrm>
          <a:prstGeom prst="rightArrow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6761988" y="2926080"/>
            <a:ext cx="1645920" cy="914400"/>
          </a:xfrm>
          <a:prstGeom prst="roundRect">
            <a:avLst/>
          </a:prstGeom>
          <a:solidFill>
            <a:srgbClr val="80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400" b="1">
                <a:solidFill>
                  <a:srgbClr val="FFFFFF"/>
                </a:solidFill>
              </a:rPr>
              <a:t>Step 3</a:t>
            </a:r>
            <a:br/>
            <a:r>
              <a:rPr sz="1400" b="1">
                <a:solidFill>
                  <a:srgbClr val="FFFFFF"/>
                </a:solidFill>
              </a:rPr>
              <a:t>Summarize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8407908" y="3246120"/>
            <a:ext cx="365760" cy="274320"/>
          </a:xfrm>
          <a:prstGeom prst="rightArrow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8773668" y="2926080"/>
            <a:ext cx="1645920" cy="9144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400" b="1">
                <a:solidFill>
                  <a:srgbClr val="FFFFFF"/>
                </a:solidFill>
              </a:rPr>
              <a:t>Output</a:t>
            </a:r>
            <a:br/>
            <a:r>
              <a:rPr sz="1400" b="1">
                <a:solidFill>
                  <a:srgbClr val="FFFFFF"/>
                </a:solidFill>
              </a:rPr>
              <a:t>(Summary)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520" y="4754880"/>
            <a:ext cx="9601200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i="1">
                <a:solidFill>
                  <a:srgbClr val="666666"/>
                </a:solidFill>
              </a:rPr>
              <a:t>Each step can be an LLM call, data transformation, API call, or validation check.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Why Use Multi-Step Workflows?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sz="2000"/>
              <a:t>Decomposition — break complex tasks into manageable steps</a:t>
            </a:r>
          </a:p>
          <a:p>
            <a:pPr>
              <a:spcAft>
                <a:spcPts val="600"/>
              </a:spcAft>
            </a:pPr>
            <a:r>
              <a:rPr sz="2000"/>
              <a:t>Quality — each step can be specialized and optimized</a:t>
            </a:r>
          </a:p>
          <a:p>
            <a:pPr>
              <a:spcAft>
                <a:spcPts val="600"/>
              </a:spcAft>
            </a:pPr>
            <a:r>
              <a:rPr sz="2000"/>
              <a:t>Debuggability — inspect output at each stage</a:t>
            </a:r>
          </a:p>
          <a:p>
            <a:pPr>
              <a:spcAft>
                <a:spcPts val="600"/>
              </a:spcAft>
            </a:pPr>
            <a:r>
              <a:rPr sz="2000"/>
              <a:t>Reusability — individual steps work across different pipelines</a:t>
            </a:r>
          </a:p>
          <a:p>
            <a:pPr>
              <a:spcAft>
                <a:spcPts val="600"/>
              </a:spcAft>
            </a:pPr>
            <a:r>
              <a:rPr sz="2000"/>
              <a:t>Error handling — failures at one step don't crash everything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274320"/>
            <a:ext cx="96012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333333"/>
                </a:solidFill>
              </a:rPr>
              <a:t>Common Workflow Patterns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371600"/>
            <a:ext cx="45720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>
                <a:solidFill>
                  <a:srgbClr val="0070C0"/>
                </a:solidFill>
              </a:rPr>
              <a:t>Sequential Chain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1920240"/>
            <a:ext cx="45720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600"/>
              <a:t>• Output of step N feeds step N+1</a:t>
            </a:r>
          </a:p>
          <a:p>
            <a:pPr>
              <a:spcAft>
                <a:spcPts val="600"/>
              </a:spcAft>
            </a:pPr>
            <a:r>
              <a:rPr sz="1600"/>
              <a:t>• Simplest pattern, easy to debug</a:t>
            </a:r>
          </a:p>
          <a:p>
            <a:pPr>
              <a:spcAft>
                <a:spcPts val="600"/>
              </a:spcAft>
            </a:pPr>
            <a:r>
              <a:rPr sz="1600"/>
              <a:t>• Example: Topic → Outline → Draft → Summary</a:t>
            </a:r>
          </a:p>
          <a:p>
            <a:pPr>
              <a:spcAft>
                <a:spcPts val="600"/>
              </a:spcAft>
            </a:pPr>
            <a:r>
              <a:rPr sz="1600"/>
              <a:t>• Use when steps have clear dependencies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0720" y="1371600"/>
            <a:ext cx="45720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>
                <a:solidFill>
                  <a:srgbClr val="0070C0"/>
                </a:solidFill>
              </a:rPr>
              <a:t>Parallel Execution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0720" y="1920240"/>
            <a:ext cx="45720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600"/>
              <a:t>• Run independent steps concurrently</a:t>
            </a:r>
          </a:p>
          <a:p>
            <a:pPr>
              <a:spcAft>
                <a:spcPts val="600"/>
              </a:spcAft>
            </a:pPr>
            <a:r>
              <a:rPr sz="1600"/>
              <a:t>• Combine results when all complete</a:t>
            </a:r>
          </a:p>
          <a:p>
            <a:pPr>
              <a:spcAft>
                <a:spcPts val="600"/>
              </a:spcAft>
            </a:pPr>
            <a:r>
              <a:rPr sz="1600"/>
              <a:t>• Faster: N parallel calls ≈ 1 call latency</a:t>
            </a:r>
          </a:p>
          <a:p>
            <a:pPr>
              <a:spcAft>
                <a:spcPts val="600"/>
              </a:spcAft>
            </a:pPr>
            <a:r>
              <a:rPr sz="1600"/>
              <a:t>• Example: Answer 3 sub-questions at once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274320"/>
            <a:ext cx="96012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333333"/>
                </a:solidFill>
              </a:rPr>
              <a:t>More Workflow Patterns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371600"/>
            <a:ext cx="45720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>
                <a:solidFill>
                  <a:srgbClr val="0070C0"/>
                </a:solidFill>
              </a:rPr>
              <a:t>Conditional Branching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1920240"/>
            <a:ext cx="45720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600"/>
              <a:t>• LLM classifies input → different paths</a:t>
            </a:r>
          </a:p>
          <a:p>
            <a:pPr>
              <a:spcAft>
                <a:spcPts val="600"/>
              </a:spcAft>
            </a:pPr>
            <a:r>
              <a:rPr sz="1600"/>
              <a:t>• Simple questions get direct answers</a:t>
            </a:r>
          </a:p>
          <a:p>
            <a:pPr>
              <a:spcAft>
                <a:spcPts val="600"/>
              </a:spcAft>
            </a:pPr>
            <a:r>
              <a:rPr sz="1600"/>
              <a:t>• Complex questions get decomposed</a:t>
            </a:r>
          </a:p>
          <a:p>
            <a:pPr>
              <a:spcAft>
                <a:spcPts val="600"/>
              </a:spcAft>
            </a:pPr>
            <a:r>
              <a:rPr sz="1600"/>
              <a:t>• Saves cost on easy inputs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0720" y="1371600"/>
            <a:ext cx="45720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>
                <a:solidFill>
                  <a:srgbClr val="0070C0"/>
                </a:solidFill>
              </a:rPr>
              <a:t>Fallback Chains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0720" y="1920240"/>
            <a:ext cx="45720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600"/>
              <a:t>• If primary model/approach fails, try backup</a:t>
            </a:r>
          </a:p>
          <a:p>
            <a:pPr>
              <a:spcAft>
                <a:spcPts val="600"/>
              </a:spcAft>
            </a:pPr>
            <a:r>
              <a:rPr sz="1600"/>
              <a:t>• Llama-70B fails? Try Llama-8B as fallback</a:t>
            </a:r>
          </a:p>
          <a:p>
            <a:pPr>
              <a:spcAft>
                <a:spcPts val="600"/>
              </a:spcAft>
            </a:pPr>
            <a:r>
              <a:rPr sz="1600"/>
              <a:t>• Structured output fails? Try simpler format</a:t>
            </a:r>
          </a:p>
          <a:p>
            <a:pPr>
              <a:spcAft>
                <a:spcPts val="600"/>
              </a:spcAft>
            </a:pPr>
            <a:r>
              <a:rPr sz="1600"/>
              <a:t>• Graceful degradation &gt; hard failure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LangChain: The Pipe 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731520" y="1463040"/>
            <a:ext cx="9601200" cy="3200400"/>
          </a:xfrm>
          <a:prstGeom prst="roundRect">
            <a:avLst/>
          </a:prstGeom>
          <a:solidFill>
            <a:srgbClr val="2D2D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74320" tIns="182880" rIns="274320" bIns="182880" rtlCol="0" anchor="ctr"/>
          <a:lstStyle/>
          <a:p>
            <a:pPr algn="ctr">
              <a:spcAft>
                <a:spcPts val="400"/>
              </a:spcAft>
            </a:pPr>
            <a:r>
              <a:rPr sz="1100" b="1">
                <a:solidFill>
                  <a:srgbClr val="888888"/>
                </a:solidFill>
              </a:rPr>
              <a:t>PYTHON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# Python — compose with the | operator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from langchain_groq import ChatGroq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from langchain_core.prompts import ChatPromptTemplate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from langchain_core.output_parsers import StrOutputParser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import os</a:t>
            </a:r>
          </a:p>
          <a:p>
            <a:pPr>
              <a:spcAft>
                <a:spcPts val="100"/>
              </a:spcAft>
            </a:pPr>
            <a:endParaRPr sz="1300">
              <a:solidFill>
                <a:srgbClr val="D4D4D4"/>
              </a:solidFill>
              <a:latin typeface="Courier New"/>
            </a:endParaRP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# Groq — free API, ultra-fast inference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llm = ChatGroq(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    model="llama-3.3-70b-versatile",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    api_key=os.environ["GROQ_API_KEY"],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)</a:t>
            </a:r>
          </a:p>
          <a:p>
            <a:pPr>
              <a:spcAft>
                <a:spcPts val="100"/>
              </a:spcAft>
            </a:pPr>
            <a:endParaRPr sz="1300">
              <a:solidFill>
                <a:srgbClr val="D4D4D4"/>
              </a:solidFill>
              <a:latin typeface="Courier New"/>
            </a:endParaRP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chain = (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    ChatPromptTemplate.from_template("Tell me about {topic}")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    | llm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    | StrOutputParser()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)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result = chain.invoke({"topic": "WebSockets"})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4800600"/>
            <a:ext cx="96012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i="1">
                <a:solidFill>
                  <a:srgbClr val="666666"/>
                </a:solidFill>
              </a:rPr>
              <a:t>The pipe operator connects Prompt → LLM → Output Parser into a single callable chain.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LangChain.js: Same Pattern in JavaScript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731520" y="1463039"/>
            <a:ext cx="9601200" cy="4351337"/>
          </a:xfrm>
          <a:prstGeom prst="roundRect">
            <a:avLst/>
          </a:prstGeom>
          <a:solidFill>
            <a:srgbClr val="2D2D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74320" tIns="182880" rIns="274320" bIns="182880" rtlCol="0" anchor="ctr"/>
          <a:lstStyle/>
          <a:p>
            <a:pPr algn="ctr">
              <a:spcAft>
                <a:spcPts val="400"/>
              </a:spcAft>
            </a:pPr>
            <a:r>
              <a:rPr sz="1100" b="1" dirty="0">
                <a:solidFill>
                  <a:srgbClr val="888888"/>
                </a:solidFill>
              </a:rPr>
              <a:t>JAVASCRIPT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// JavaScript — same pipe pattern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import {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ChatGroq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 } from "@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langchain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/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groq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";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import {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ChatPromptTemplate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 } from "@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langchain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/core/prompts";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import {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StringOutputParser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 } from "@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langchain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/core/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output_parsers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";</a:t>
            </a:r>
          </a:p>
          <a:p>
            <a:pPr>
              <a:spcAft>
                <a:spcPts val="100"/>
              </a:spcAft>
            </a:pPr>
            <a:endParaRPr sz="1300" dirty="0">
              <a:solidFill>
                <a:srgbClr val="D4D4D4"/>
              </a:solidFill>
              <a:latin typeface="Courier New"/>
            </a:endParaRP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//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Groq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 — free API, ultra-fast inference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const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llm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 = new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ChatGroq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({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model: "llama-3.3-70b-versatile",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apiKey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: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process.env.GROQ_API_KEY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,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});</a:t>
            </a:r>
          </a:p>
          <a:p>
            <a:pPr>
              <a:spcAft>
                <a:spcPts val="100"/>
              </a:spcAft>
            </a:pPr>
            <a:endParaRPr sz="1300" dirty="0">
              <a:solidFill>
                <a:srgbClr val="D4D4D4"/>
              </a:solidFill>
              <a:latin typeface="Courier New"/>
            </a:endParaRP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const chain =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ChatPromptTemplate</a:t>
            </a:r>
            <a:endParaRPr sz="1300" dirty="0">
              <a:solidFill>
                <a:srgbClr val="D4D4D4"/>
              </a:solidFill>
              <a:latin typeface="Courier New"/>
            </a:endParaRP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.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fromTemplate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("Tell me about {topic}")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.pipe(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llm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)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.pipe(new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StringOutputParser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());</a:t>
            </a:r>
          </a:p>
          <a:p>
            <a:pPr>
              <a:spcAft>
                <a:spcPts val="100"/>
              </a:spcAft>
            </a:pPr>
            <a:endParaRPr sz="1300" dirty="0">
              <a:solidFill>
                <a:srgbClr val="D4D4D4"/>
              </a:solidFill>
              <a:latin typeface="Courier New"/>
            </a:endParaRP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const result = await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chain.invoke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({ topic: "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WebSockets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" });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6577" y="6311900"/>
            <a:ext cx="96012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i="1" dirty="0" err="1">
                <a:solidFill>
                  <a:srgbClr val="666666"/>
                </a:solidFill>
              </a:rPr>
              <a:t>LangChain.js</a:t>
            </a:r>
            <a:r>
              <a:rPr sz="1400" i="1" dirty="0">
                <a:solidFill>
                  <a:srgbClr val="666666"/>
                </a:solidFill>
              </a:rPr>
              <a:t> uses .pipe() method — same concept, JavaScript syntax.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Building a Multi-Step Workflow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731520" y="1463039"/>
            <a:ext cx="9601200" cy="4066903"/>
          </a:xfrm>
          <a:prstGeom prst="roundRect">
            <a:avLst/>
          </a:prstGeom>
          <a:solidFill>
            <a:srgbClr val="2D2D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74320" tIns="182880" rIns="274320" bIns="182880" rtlCol="0" anchor="ctr"/>
          <a:lstStyle/>
          <a:p>
            <a:pPr algn="ctr">
              <a:spcAft>
                <a:spcPts val="400"/>
              </a:spcAft>
            </a:pPr>
            <a:r>
              <a:rPr sz="1100" b="1" dirty="0">
                <a:solidFill>
                  <a:srgbClr val="888888"/>
                </a:solidFill>
              </a:rPr>
              <a:t>PYTHON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# Define 3 separate chains</a:t>
            </a:r>
          </a:p>
          <a:p>
            <a:pPr>
              <a:spcAft>
                <a:spcPts val="100"/>
              </a:spcAft>
            </a:pPr>
            <a:r>
              <a:rPr sz="1300" dirty="0" err="1">
                <a:solidFill>
                  <a:srgbClr val="D4D4D4"/>
                </a:solidFill>
                <a:latin typeface="Courier New"/>
              </a:rPr>
              <a:t>outline_chain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 =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outline_prompt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 |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llm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 |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StrOutputParser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()</a:t>
            </a:r>
          </a:p>
          <a:p>
            <a:pPr>
              <a:spcAft>
                <a:spcPts val="100"/>
              </a:spcAft>
            </a:pPr>
            <a:r>
              <a:rPr sz="1300" dirty="0" err="1">
                <a:solidFill>
                  <a:srgbClr val="D4D4D4"/>
                </a:solidFill>
                <a:latin typeface="Courier New"/>
              </a:rPr>
              <a:t>draft_chain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   =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draft_prompt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   |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llm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 |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StrOutputParser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()</a:t>
            </a:r>
          </a:p>
          <a:p>
            <a:pPr>
              <a:spcAft>
                <a:spcPts val="100"/>
              </a:spcAft>
            </a:pPr>
            <a:r>
              <a:rPr sz="1300" dirty="0" err="1">
                <a:solidFill>
                  <a:srgbClr val="D4D4D4"/>
                </a:solidFill>
                <a:latin typeface="Courier New"/>
              </a:rPr>
              <a:t>summary_chain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 =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summary_prompt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 |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llm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 |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StrOutputParser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()</a:t>
            </a:r>
          </a:p>
          <a:p>
            <a:pPr>
              <a:spcAft>
                <a:spcPts val="100"/>
              </a:spcAft>
            </a:pPr>
            <a:endParaRPr sz="1300" dirty="0">
              <a:solidFill>
                <a:srgbClr val="D4D4D4"/>
              </a:solidFill>
              <a:latin typeface="Courier New"/>
            </a:endParaRP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# Run step by step (see intermediate results)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outline =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outline_chain.invoke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({"topic": topic})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draft   =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draft_chain.invoke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({"outline": outline})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summary =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summary_chain.invoke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({"draft": draft})</a:t>
            </a:r>
          </a:p>
          <a:p>
            <a:pPr>
              <a:spcAft>
                <a:spcPts val="100"/>
              </a:spcAft>
            </a:pPr>
            <a:endParaRPr sz="1300" dirty="0">
              <a:solidFill>
                <a:srgbClr val="D4D4D4"/>
              </a:solidFill>
              <a:latin typeface="Courier New"/>
            </a:endParaRP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# OR compose into a single chain</a:t>
            </a:r>
          </a:p>
          <a:p>
            <a:pPr>
              <a:spcAft>
                <a:spcPts val="100"/>
              </a:spcAft>
            </a:pPr>
            <a:r>
              <a:rPr sz="1300" dirty="0" err="1">
                <a:solidFill>
                  <a:srgbClr val="D4D4D4"/>
                </a:solidFill>
                <a:latin typeface="Courier New"/>
              </a:rPr>
              <a:t>full_workflow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 = (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{"outline":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outline_chain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}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|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draft_chain</a:t>
            </a:r>
            <a:endParaRPr sz="1300" dirty="0">
              <a:solidFill>
                <a:srgbClr val="D4D4D4"/>
              </a:solidFill>
              <a:latin typeface="Courier New"/>
            </a:endParaRP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|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RunnableLambda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(lambda draft: {"draft": draft})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|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summary_chain</a:t>
            </a:r>
            <a:endParaRPr sz="1300" dirty="0">
              <a:solidFill>
                <a:srgbClr val="D4D4D4"/>
              </a:solidFill>
              <a:latin typeface="Courier New"/>
            </a:endParaRP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6176963"/>
            <a:ext cx="96012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i="1" dirty="0">
                <a:solidFill>
                  <a:srgbClr val="666666"/>
                </a:solidFill>
              </a:rPr>
              <a:t>Step-by-step execution lets you inspect intermediates. Composed chains run as one call.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Error Handling in AI Workflows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The Most Important Part You'll Want to Skip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274320"/>
            <a:ext cx="96012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333333"/>
                </a:solidFill>
              </a:rPr>
              <a:t>Types of Errors in LLM Workflows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371600"/>
          <a:ext cx="10241280" cy="318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>
                        <a:defRPr sz="1400" b="1">
                          <a:solidFill>
                            <a:srgbClr val="FFFFFF"/>
                          </a:solidFill>
                        </a:defRPr>
                      </a:pPr>
                      <a:r>
                        <a:t>Error Type</a:t>
                      </a:r>
                    </a:p>
                  </a:txBody>
                  <a:tcPr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 b="1">
                          <a:solidFill>
                            <a:srgbClr val="FFFFFF"/>
                          </a:solidFill>
                        </a:defRPr>
                      </a:pPr>
                      <a:r>
                        <a:t>What Happens</a:t>
                      </a:r>
                    </a:p>
                  </a:txBody>
                  <a:tcPr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 b="1">
                          <a:solidFill>
                            <a:srgbClr val="FFFFFF"/>
                          </a:solidFill>
                        </a:defRPr>
                      </a:pPr>
                      <a:r>
                        <a:t>Example</a:t>
                      </a:r>
                    </a:p>
                  </a:txBody>
                  <a:tcPr>
                    <a:solidFill>
                      <a:srgbClr val="1F3A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 b="1">
                          <a:solidFill>
                            <a:srgbClr val="FFFFFF"/>
                          </a:solidFill>
                        </a:defRPr>
                      </a:pPr>
                      <a:r>
                        <a:t>Strategy</a:t>
                      </a:r>
                    </a:p>
                  </a:txBody>
                  <a:tcPr>
                    <a:solidFill>
                      <a:srgbClr val="1F3A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API Errors</a:t>
                      </a:r>
                    </a:p>
                  </a:txBody>
                  <a:tcPr>
                    <a:solidFill>
                      <a:srgbClr val="E8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Rate limits, timeouts, auth failures</a:t>
                      </a:r>
                    </a:p>
                  </a:txBody>
                  <a:tcPr>
                    <a:solidFill>
                      <a:srgbClr val="E8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429 Too Many Requests</a:t>
                      </a:r>
                    </a:p>
                  </a:txBody>
                  <a:tcPr>
                    <a:solidFill>
                      <a:srgbClr val="E8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Retry with exponential backoff</a:t>
                      </a:r>
                    </a:p>
                  </a:txBody>
                  <a:tcPr>
                    <a:solidFill>
                      <a:srgbClr val="E8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Malformed 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LLM returns unexpected format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Asked for JSON, got prose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Output parsers + validation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Token Limits</a:t>
                      </a:r>
                    </a:p>
                  </a:txBody>
                  <a:tcPr>
                    <a:solidFill>
                      <a:srgbClr val="E8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Input/output exceeds context window</a:t>
                      </a:r>
                    </a:p>
                  </a:txBody>
                  <a:tcPr>
                    <a:solidFill>
                      <a:srgbClr val="E8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Prompt too long for model</a:t>
                      </a:r>
                    </a:p>
                  </a:txBody>
                  <a:tcPr>
                    <a:solidFill>
                      <a:srgbClr val="E8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Truncate, chunk, or use larger model</a:t>
                      </a:r>
                    </a:p>
                  </a:txBody>
                  <a:tcPr>
                    <a:solidFill>
                      <a:srgbClr val="E8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Hallucination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LLM generates incorrect 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Cites non-existent 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Validation steps, guardrails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Chain Propagation</a:t>
                      </a:r>
                    </a:p>
                  </a:txBody>
                  <a:tcPr>
                    <a:solidFill>
                      <a:srgbClr val="E8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Error in step N corrupts step N+1</a:t>
                      </a:r>
                    </a:p>
                  </a:txBody>
                  <a:tcPr>
                    <a:solidFill>
                      <a:srgbClr val="E8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Bad outline → bad draft</a:t>
                      </a:r>
                    </a:p>
                  </a:txBody>
                  <a:tcPr>
                    <a:solidFill>
                      <a:srgbClr val="E8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Validate intermediate outputs</a:t>
                      </a:r>
                    </a:p>
                  </a:txBody>
                  <a:tcPr>
                    <a:solidFill>
                      <a:srgbClr val="E8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Cost Explosion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Infinite loops or excessive retries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Agent calls API 1000 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300"/>
                      </a:pPr>
                      <a:r>
                        <a:t>Step limits, budget caps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From Analytics to Generative AI</a:t>
            </a:r>
          </a:p>
        </p:txBody>
      </p:sp>
      <p:sp>
        <p:nvSpPr>
          <p:cNvPr id="4" name="AutoShape 2" descr="What Is Agentic AI? Types, Benefits &amp; Real-World Examples">
            <a:extLst>
              <a:ext uri="{FF2B5EF4-FFF2-40B4-BE49-F238E27FC236}">
                <a16:creationId xmlns:a16="http://schemas.microsoft.com/office/drawing/2014/main" id="{B2E4C7F0-17CC-4975-FD18-703C4F30EF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72E7A0-BF73-2721-4307-5C2C1D563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7831507" cy="4880939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Pattern 1: Retry with Exponential Backoff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731520" y="1463039"/>
            <a:ext cx="9601200" cy="4197531"/>
          </a:xfrm>
          <a:prstGeom prst="roundRect">
            <a:avLst/>
          </a:prstGeom>
          <a:solidFill>
            <a:srgbClr val="2D2D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74320" tIns="182880" rIns="274320" bIns="182880" rtlCol="0" anchor="ctr"/>
          <a:lstStyle/>
          <a:p>
            <a:pPr algn="ctr">
              <a:spcAft>
                <a:spcPts val="400"/>
              </a:spcAft>
            </a:pPr>
            <a:r>
              <a:rPr sz="1100" b="1" dirty="0">
                <a:solidFill>
                  <a:srgbClr val="888888"/>
                </a:solidFill>
              </a:rPr>
              <a:t>JAVASCRIPT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async function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callWithRetry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(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fn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,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maxRetries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 = 3) {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for (let attempt = 1; attempt &lt;=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maxRetries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; attempt++) {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    try {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        return await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fn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();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    } catch (error) {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        const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isRetryable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 =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error.status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 === 429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                         ||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error.status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 &gt;= 500;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        if (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isRetryable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 &amp;&amp; attempt &lt;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maxRetries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) {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            const delay =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Math.pow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(2, attempt) * 1000;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           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console.log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(`Retry ${attempt} in ${delay}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ms.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..`);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            await new Promise(r =&gt;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setTimeout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(r, delay));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        } else {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            throw error;  // Non-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retryable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 or max retries hit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        }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    }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}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6176963"/>
            <a:ext cx="96012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i="1" dirty="0">
                <a:solidFill>
                  <a:srgbClr val="666666"/>
                </a:solidFill>
              </a:rPr>
              <a:t>Rate limits (429) and server errors (5xx) are </a:t>
            </a:r>
            <a:r>
              <a:rPr sz="1400" i="1" dirty="0" err="1">
                <a:solidFill>
                  <a:srgbClr val="666666"/>
                </a:solidFill>
              </a:rPr>
              <a:t>retryable</a:t>
            </a:r>
            <a:r>
              <a:rPr sz="1400" i="1" dirty="0">
                <a:solidFill>
                  <a:srgbClr val="666666"/>
                </a:solidFill>
              </a:rPr>
              <a:t>. Auth errors (401) are not.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Pattern 2: Output 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731520" y="1463039"/>
            <a:ext cx="9601200" cy="4528503"/>
          </a:xfrm>
          <a:prstGeom prst="roundRect">
            <a:avLst/>
          </a:prstGeom>
          <a:solidFill>
            <a:srgbClr val="2D2D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74320" tIns="182880" rIns="274320" bIns="182880" rtlCol="0" anchor="ctr"/>
          <a:lstStyle/>
          <a:p>
            <a:pPr algn="ctr">
              <a:spcAft>
                <a:spcPts val="400"/>
              </a:spcAft>
            </a:pPr>
            <a:r>
              <a:rPr sz="1100" b="1" dirty="0">
                <a:solidFill>
                  <a:srgbClr val="888888"/>
                </a:solidFill>
              </a:rPr>
              <a:t>PYTHON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def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validate_json_output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(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llm_output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,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required_keys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):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"""Validate LLM output is valid JSON with required keys."""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text =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llm_output.strip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()</a:t>
            </a:r>
          </a:p>
          <a:p>
            <a:pPr>
              <a:spcAft>
                <a:spcPts val="100"/>
              </a:spcAft>
            </a:pPr>
            <a:endParaRPr sz="1300" dirty="0">
              <a:solidFill>
                <a:srgbClr val="D4D4D4"/>
              </a:solidFill>
              <a:latin typeface="Courier New"/>
            </a:endParaRP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# Extract from markdown code fences if present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if "```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json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" in text: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    start =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text.index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("```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json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") + 7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    end =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text.index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("```", start)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    text = text[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start:end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].strip()</a:t>
            </a:r>
          </a:p>
          <a:p>
            <a:pPr>
              <a:spcAft>
                <a:spcPts val="100"/>
              </a:spcAft>
            </a:pPr>
            <a:endParaRPr sz="1300" dirty="0">
              <a:solidFill>
                <a:srgbClr val="D4D4D4"/>
              </a:solidFill>
              <a:latin typeface="Courier New"/>
            </a:endParaRP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try: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    parsed =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json.loads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(text)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except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json.JSONDecodeError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 as e: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    raise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ValueError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(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f"Invalid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 JSON: {e}")</a:t>
            </a:r>
          </a:p>
          <a:p>
            <a:pPr>
              <a:spcAft>
                <a:spcPts val="100"/>
              </a:spcAft>
            </a:pPr>
            <a:endParaRPr sz="1300" dirty="0">
              <a:solidFill>
                <a:srgbClr val="D4D4D4"/>
              </a:solidFill>
              <a:latin typeface="Courier New"/>
            </a:endParaRP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missing = [k for k in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required_keys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 if k not in parsed]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if missing: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    raise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ValueError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(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f"Missing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 keys: {missing}")</a:t>
            </a:r>
          </a:p>
          <a:p>
            <a:pPr>
              <a:spcAft>
                <a:spcPts val="100"/>
              </a:spcAft>
            </a:pPr>
            <a:endParaRPr sz="1300" dirty="0">
              <a:solidFill>
                <a:srgbClr val="D4D4D4"/>
              </a:solidFill>
              <a:latin typeface="Courier New"/>
            </a:endParaRP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return parsed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6126480"/>
            <a:ext cx="96012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i="1">
                <a:solidFill>
                  <a:srgbClr val="666666"/>
                </a:solidFill>
              </a:rPr>
              <a:t>Never trust raw LLM output. Always parse and validate before passing to the next step.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Pattern 3: Fallback Chains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731520" y="1463039"/>
            <a:ext cx="9601200" cy="3982403"/>
          </a:xfrm>
          <a:prstGeom prst="roundRect">
            <a:avLst/>
          </a:prstGeom>
          <a:solidFill>
            <a:srgbClr val="2D2D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74320" tIns="182880" rIns="274320" bIns="182880" rtlCol="0" anchor="ctr"/>
          <a:lstStyle/>
          <a:p>
            <a:pPr algn="ctr">
              <a:spcAft>
                <a:spcPts val="400"/>
              </a:spcAft>
            </a:pPr>
            <a:r>
              <a:rPr sz="1100" b="1" dirty="0">
                <a:solidFill>
                  <a:srgbClr val="888888"/>
                </a:solidFill>
              </a:rPr>
              <a:t>PYTHON + JS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#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LangChain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 built-in fallbacks</a:t>
            </a:r>
          </a:p>
          <a:p>
            <a:pPr>
              <a:spcAft>
                <a:spcPts val="100"/>
              </a:spcAft>
            </a:pPr>
            <a:r>
              <a:rPr sz="1300" dirty="0" err="1">
                <a:solidFill>
                  <a:srgbClr val="D4D4D4"/>
                </a:solidFill>
                <a:latin typeface="Courier New"/>
              </a:rPr>
              <a:t>primary_llm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  =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ChatGroq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(model="llama-3.3-70b-versatile")</a:t>
            </a:r>
          </a:p>
          <a:p>
            <a:pPr>
              <a:spcAft>
                <a:spcPts val="100"/>
              </a:spcAft>
            </a:pPr>
            <a:r>
              <a:rPr sz="1300" dirty="0" err="1">
                <a:solidFill>
                  <a:srgbClr val="D4D4D4"/>
                </a:solidFill>
                <a:latin typeface="Courier New"/>
              </a:rPr>
              <a:t>fallback_llm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 =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ChatGroq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(model="llama-3.1-8b-instant")  # smaller fallback</a:t>
            </a:r>
          </a:p>
          <a:p>
            <a:pPr>
              <a:spcAft>
                <a:spcPts val="100"/>
              </a:spcAft>
            </a:pPr>
            <a:endParaRPr sz="1300" dirty="0">
              <a:solidFill>
                <a:srgbClr val="D4D4D4"/>
              </a:solidFill>
              <a:latin typeface="Courier New"/>
            </a:endParaRP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# If primary fails, automatically try fallback</a:t>
            </a:r>
          </a:p>
          <a:p>
            <a:pPr>
              <a:spcAft>
                <a:spcPts val="100"/>
              </a:spcAft>
            </a:pPr>
            <a:r>
              <a:rPr sz="1300" dirty="0" err="1">
                <a:solidFill>
                  <a:srgbClr val="D4D4D4"/>
                </a:solidFill>
                <a:latin typeface="Courier New"/>
              </a:rPr>
              <a:t>robust_llm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 =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primary_llm.with_fallbacks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([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fallback_llm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])</a:t>
            </a:r>
          </a:p>
          <a:p>
            <a:pPr>
              <a:spcAft>
                <a:spcPts val="100"/>
              </a:spcAft>
            </a:pPr>
            <a:endParaRPr sz="1300" dirty="0">
              <a:solidFill>
                <a:srgbClr val="D4D4D4"/>
              </a:solidFill>
              <a:latin typeface="Courier New"/>
            </a:endParaRP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# Custom fallback wrapper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async function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withFallback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(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primaryFn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,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fallbackFn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) {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try {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    return await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primaryFn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();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} catch (error) {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   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console.warn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("Primary failed, using fallback");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    return await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fallbackFn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();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}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5811203"/>
            <a:ext cx="96012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i="1" dirty="0">
                <a:solidFill>
                  <a:srgbClr val="666666"/>
                </a:solidFill>
              </a:rPr>
              <a:t>Fallbacks provide graceful degradation: a slightly worse answer beats a crash.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Error Handling Across the 5 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sz="2000"/>
              <a:t>Stage 1 (Simple Flows): Retry + validate output format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Your code should handle this today</a:t>
            </a:r>
          </a:p>
          <a:p>
            <a:pPr>
              <a:spcAft>
                <a:spcPts val="600"/>
              </a:spcAft>
            </a:pPr>
            <a:r>
              <a:rPr sz="2000"/>
              <a:t>Stage 2 (RAG): Validate retrieval quality, handle empty results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Check that retrieved context is relevant before sending to LLM</a:t>
            </a:r>
          </a:p>
          <a:p>
            <a:pPr>
              <a:spcAft>
                <a:spcPts val="600"/>
              </a:spcAft>
            </a:pPr>
            <a:r>
              <a:rPr sz="2000"/>
              <a:t>Stage 3 (Agentic): Step limits, cost caps, loop detection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The most dangerous stage — autonomy introduces side effects</a:t>
            </a:r>
          </a:p>
          <a:p>
            <a:pPr>
              <a:spcAft>
                <a:spcPts val="600"/>
              </a:spcAft>
            </a:pPr>
            <a:r>
              <a:rPr sz="2000"/>
              <a:t>Stage 4 (Production): Circuit breakers, observability, alerting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Treat AI calls like any external service: monitor, log, alert</a:t>
            </a:r>
          </a:p>
          <a:p>
            <a:pPr>
              <a:spcAft>
                <a:spcPts val="600"/>
              </a:spcAft>
            </a:pPr>
            <a:r>
              <a:rPr sz="2000"/>
              <a:t>Stage 5 (Enterprise): RBAC, audit trails, compliance checks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Security and governance become the primary failure surface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Real-World Failure: "The JSON That Wasn't"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sz="2000"/>
              <a:t>Prompt: "Return a JSON object with title, tags, and difficulty"</a:t>
            </a:r>
          </a:p>
          <a:p>
            <a:pPr>
              <a:spcAft>
                <a:spcPts val="600"/>
              </a:spcAft>
            </a:pPr>
            <a:r>
              <a:rPr sz="2000"/>
              <a:t>LLM returns: "Sure! Here's the JSON:\n```json\n{...}\n```"</a:t>
            </a:r>
          </a:p>
          <a:p>
            <a:pPr>
              <a:spcAft>
                <a:spcPts val="600"/>
              </a:spcAft>
            </a:pPr>
            <a:r>
              <a:rPr sz="2000"/>
              <a:t>Your code calls JSON.parse() on the full response...</a:t>
            </a:r>
          </a:p>
          <a:p>
            <a:pPr>
              <a:spcAft>
                <a:spcPts val="600"/>
              </a:spcAft>
            </a:pPr>
            <a:r>
              <a:rPr sz="2000"/>
              <a:t>Result: SyntaxError crashes the entire workflow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Fix: Strip markdown fences, extract JSON block, then parse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Better fix: Use LangChain's StructuredOutputParser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Best fix: Use the model's structured output / JSON mode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Hands-On Lab: LangChain Workflows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Build, Break, and Fix AI Pipelines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Lab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sz="2000"/>
              <a:t>Part 1: Python Workflow (Jupyter Notebook) — ~30 min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Simple chain → Multi-step pipeline → Error handling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Retry logic, output validation, fallback chains</a:t>
            </a:r>
          </a:p>
          <a:p>
            <a:pPr>
              <a:spcAft>
                <a:spcPts val="600"/>
              </a:spcAft>
            </a:pPr>
            <a:r>
              <a:rPr sz="2000"/>
              <a:t>Part 2: Node.js Workflows (JavaScript) — ~30 min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node-workflow-basic/: Sequential content generation pipeline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node-workflow-advanced/: Parallel execution, branching, structured output</a:t>
            </a:r>
          </a:p>
          <a:p>
            <a:pPr>
              <a:spcAft>
                <a:spcPts val="600"/>
              </a:spcAft>
            </a:pPr>
            <a:r>
              <a:rPr sz="2000"/>
              <a:t>Part 3: Your Novel Workflow — ~30 min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Design your own 3+ step workflow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Must include error handling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Create a 1-slide summary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Lab Repository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731520" y="1645920"/>
            <a:ext cx="9601200" cy="3657600"/>
          </a:xfrm>
          <a:prstGeom prst="roundRect">
            <a:avLst/>
          </a:prstGeom>
          <a:solidFill>
            <a:srgbClr val="2D2D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74320" tIns="182880" rIns="274320" bIns="182880" rtlCol="0" anchor="ctr"/>
          <a:lstStyle/>
          <a:p>
            <a:pPr algn="ctr">
              <a:spcAft>
                <a:spcPts val="400"/>
              </a:spcAft>
            </a:pPr>
            <a:r>
              <a:rPr sz="1100" b="1">
                <a:solidFill>
                  <a:srgbClr val="888888"/>
                </a:solidFill>
              </a:rPr>
              <a:t>REPOSITORY LAYOUT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Agents1/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├── README.md                           # Full lab instructions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├── .devcontainer/devcontainer.json     # Codespaces auto-setup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├── python-workflow/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│   ├── requirements.txt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│   └── workflow_example.ipynb          # Jupyter notebook walkthrough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├── node-workflow-basic/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│   ├── package.json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│   └── workflow.js                     # Sequential pipeline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├── node-workflow-advanced/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│   ├── package.json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│   └── workflow.js                     # Parallel + branching + fallbacks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└── my-workflow/                        # YOUR NOVEL WORKFLOW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    ├── workflow.[py|js|ipynb]</a:t>
            </a:r>
          </a:p>
          <a:p>
            <a:pPr>
              <a:spcAft>
                <a:spcPts val="100"/>
              </a:spcAft>
            </a:pPr>
            <a:r>
              <a:rPr sz="1300">
                <a:solidFill>
                  <a:srgbClr val="D4D4D4"/>
                </a:solidFill>
                <a:latin typeface="Courier New"/>
              </a:rPr>
              <a:t>    └── slide.md                        # 1-slide summary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Python Notebook Walkthrough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sz="2000"/>
              <a:t>Cell 1-2: Setup — install deps, configure API key</a:t>
            </a:r>
          </a:p>
          <a:p>
            <a:pPr>
              <a:spcAft>
                <a:spcPts val="600"/>
              </a:spcAft>
            </a:pPr>
            <a:r>
              <a:rPr sz="2000"/>
              <a:t>Cell 3: Simple chain — prompt | llm | output_parser</a:t>
            </a:r>
          </a:p>
          <a:p>
            <a:pPr>
              <a:spcAft>
                <a:spcPts val="600"/>
              </a:spcAft>
            </a:pPr>
            <a:r>
              <a:rPr sz="2000"/>
              <a:t>Cell 4: Multi-step — outline → draft → summary (see intermediates)</a:t>
            </a:r>
          </a:p>
          <a:p>
            <a:pPr>
              <a:spcAft>
                <a:spcPts val="600"/>
              </a:spcAft>
            </a:pPr>
            <a:r>
              <a:rPr sz="2000"/>
              <a:t>Cell 5: Composed chain — single .invoke() runs all 3 steps</a:t>
            </a:r>
          </a:p>
          <a:p>
            <a:pPr>
              <a:spcAft>
                <a:spcPts val="600"/>
              </a:spcAft>
            </a:pPr>
            <a:r>
              <a:rPr sz="2000"/>
              <a:t>Cell 6: Retry with exponential backoff</a:t>
            </a:r>
          </a:p>
          <a:p>
            <a:pPr>
              <a:spcAft>
                <a:spcPts val="600"/>
              </a:spcAft>
            </a:pPr>
            <a:r>
              <a:rPr sz="2000"/>
              <a:t>Cell 7: JSON output validation (extract from code fences)</a:t>
            </a:r>
          </a:p>
          <a:p>
            <a:pPr>
              <a:spcAft>
                <a:spcPts val="600"/>
              </a:spcAft>
            </a:pPr>
            <a:r>
              <a:rPr sz="2000"/>
              <a:t>Cell 8: LangChain .with_fallbacks() for graceful degradation</a:t>
            </a:r>
          </a:p>
          <a:p>
            <a:pPr>
              <a:spcAft>
                <a:spcPts val="600"/>
              </a:spcAft>
            </a:pPr>
            <a:r>
              <a:rPr sz="2000"/>
              <a:t>Cell 9: Full robust workflow combining all patterns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274320"/>
            <a:ext cx="96012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333333"/>
                </a:solidFill>
              </a:rPr>
              <a:t>Node Basic: Sequential Content Pipeline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26948" y="2926080"/>
            <a:ext cx="1645920" cy="9144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400" b="1">
                <a:solidFill>
                  <a:srgbClr val="FFFFFF"/>
                </a:solidFill>
              </a:rPr>
              <a:t>Topic</a:t>
            </a:r>
            <a:br/>
            <a:r>
              <a:rPr sz="1400" b="1">
                <a:solidFill>
                  <a:srgbClr val="FFFFFF"/>
                </a:solidFill>
              </a:rPr>
              <a:t>(Input)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372868" y="3246120"/>
            <a:ext cx="365760" cy="274320"/>
          </a:xfrm>
          <a:prstGeom prst="rightArrow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2738628" y="2926080"/>
            <a:ext cx="1645920" cy="914400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400" b="1">
                <a:solidFill>
                  <a:srgbClr val="FFFFFF"/>
                </a:solidFill>
              </a:rPr>
              <a:t>Generate</a:t>
            </a:r>
            <a:br/>
            <a:r>
              <a:rPr sz="1400" b="1">
                <a:solidFill>
                  <a:srgbClr val="FFFFFF"/>
                </a:solidFill>
              </a:rPr>
              <a:t>Outline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384548" y="3246120"/>
            <a:ext cx="365760" cy="274320"/>
          </a:xfrm>
          <a:prstGeom prst="rightArrow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4750308" y="2926080"/>
            <a:ext cx="1645920" cy="914400"/>
          </a:xfrm>
          <a:prstGeom prst="roundRect">
            <a:avLst/>
          </a:prstGeom>
          <a:solidFill>
            <a:srgbClr val="FF8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400" b="1">
                <a:solidFill>
                  <a:srgbClr val="FFFFFF"/>
                </a:solidFill>
              </a:rPr>
              <a:t>Validate</a:t>
            </a:r>
            <a:br/>
            <a:r>
              <a:rPr sz="1400" b="1">
                <a:solidFill>
                  <a:srgbClr val="FFFFFF"/>
                </a:solidFill>
              </a:rPr>
              <a:t>Length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396228" y="3246120"/>
            <a:ext cx="365760" cy="274320"/>
          </a:xfrm>
          <a:prstGeom prst="rightArrow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6761988" y="2926080"/>
            <a:ext cx="1645920" cy="914400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400" b="1">
                <a:solidFill>
                  <a:srgbClr val="FFFFFF"/>
                </a:solidFill>
              </a:rPr>
              <a:t>Write</a:t>
            </a:r>
            <a:br/>
            <a:r>
              <a:rPr sz="1400" b="1">
                <a:solidFill>
                  <a:srgbClr val="FFFFFF"/>
                </a:solidFill>
              </a:rPr>
              <a:t>Draft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8407908" y="3246120"/>
            <a:ext cx="365760" cy="274320"/>
          </a:xfrm>
          <a:prstGeom prst="rightArrow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8773668" y="2926080"/>
            <a:ext cx="1645920" cy="914400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400" b="1">
                <a:solidFill>
                  <a:srgbClr val="FFFFFF"/>
                </a:solidFill>
              </a:rPr>
              <a:t>Create</a:t>
            </a:r>
            <a:br/>
            <a:r>
              <a:rPr sz="1400" b="1">
                <a:solidFill>
                  <a:srgbClr val="FFFFFF"/>
                </a:solidFill>
              </a:rPr>
              <a:t>Summary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520" y="4754880"/>
            <a:ext cx="9601200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i="1">
                <a:solidFill>
                  <a:srgbClr val="666666"/>
                </a:solidFill>
              </a:rPr>
              <a:t>Each step includes try/catch with retry. Validation between steps catches bad intermediate output.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83545-AD94-E028-77A6-65529D26F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AI/Machine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E94D7-229B-D734-139E-4DB0461D9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US" b="1" dirty="0"/>
              <a:t>It is still important!</a:t>
            </a:r>
          </a:p>
          <a:p>
            <a:r>
              <a:rPr lang="en-US" dirty="0"/>
              <a:t>Statistics</a:t>
            </a:r>
          </a:p>
          <a:p>
            <a:r>
              <a:rPr lang="en-US" dirty="0"/>
              <a:t>Machine Learning</a:t>
            </a:r>
          </a:p>
          <a:p>
            <a:r>
              <a:rPr lang="en-US" dirty="0"/>
              <a:t>Given a set of examples</a:t>
            </a:r>
          </a:p>
          <a:p>
            <a:endParaRPr lang="en-US" dirty="0"/>
          </a:p>
          <a:p>
            <a:pPr marL="508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B87CC-EF12-F058-B732-15D070256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 descr="Deep learning vs machine learning and traditional AI">
            <a:extLst>
              <a:ext uri="{FF2B5EF4-FFF2-40B4-BE49-F238E27FC236}">
                <a16:creationId xmlns:a16="http://schemas.microsoft.com/office/drawing/2014/main" id="{DEE3407C-3847-554A-6AAF-E8B9EF25B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70" y="1473601"/>
            <a:ext cx="5078505" cy="266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3353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Node Advanced: Research Assistant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sz="2000"/>
              <a:t>Step 1: Classify question as simple or complex</a:t>
            </a:r>
          </a:p>
          <a:p>
            <a:pPr>
              <a:spcAft>
                <a:spcPts val="600"/>
              </a:spcAft>
            </a:pPr>
            <a:r>
              <a:rPr sz="2000"/>
              <a:t>Simple path: Direct answer (fast, cheap)</a:t>
            </a:r>
          </a:p>
          <a:p>
            <a:pPr>
              <a:spcAft>
                <a:spcPts val="600"/>
              </a:spcAft>
            </a:pPr>
            <a:r>
              <a:rPr sz="2000"/>
              <a:t>Complex path: Decompose → Parallel answer → Synthesize</a:t>
            </a:r>
          </a:p>
          <a:p>
            <a:pPr>
              <a:spcAft>
                <a:spcPts val="600"/>
              </a:spcAft>
            </a:pPr>
            <a:r>
              <a:rPr sz="2000"/>
              <a:t>Step 4: Format output as validated JSON</a:t>
            </a:r>
          </a:p>
          <a:p>
            <a:pPr>
              <a:spcAft>
                <a:spcPts val="600"/>
              </a:spcAft>
            </a:pPr>
            <a:r>
              <a:rPr sz="2000"/>
              <a:t>Error handling at every level: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Custom error classes (RetryableError, ValidationError)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Fallback sub-question generation if JSON parsing fails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Promise.all for parallel execution with per-item error catching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Unstructured fallback if final formatting fails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Advanced: Conditional Branching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731520" y="1463039"/>
            <a:ext cx="9601200" cy="4447903"/>
          </a:xfrm>
          <a:prstGeom prst="roundRect">
            <a:avLst/>
          </a:prstGeom>
          <a:solidFill>
            <a:srgbClr val="2D2D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74320" tIns="182880" rIns="274320" bIns="182880" rtlCol="0" anchor="ctr"/>
          <a:lstStyle/>
          <a:p>
            <a:pPr algn="ctr">
              <a:spcAft>
                <a:spcPts val="400"/>
              </a:spcAft>
            </a:pPr>
            <a:r>
              <a:rPr sz="1100" b="1" dirty="0">
                <a:solidFill>
                  <a:srgbClr val="888888"/>
                </a:solidFill>
              </a:rPr>
              <a:t>JAVASCRIPT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// Step 1: Classify the question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const classification = await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classifyQuestion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(question);</a:t>
            </a:r>
          </a:p>
          <a:p>
            <a:pPr>
              <a:spcAft>
                <a:spcPts val="100"/>
              </a:spcAft>
            </a:pPr>
            <a:endParaRPr sz="1300" dirty="0">
              <a:solidFill>
                <a:srgbClr val="D4D4D4"/>
              </a:solidFill>
              <a:latin typeface="Courier New"/>
            </a:endParaRP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if (classification === "simple") {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// Fast path — single LLM call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answer = await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directAnswerChain.invoke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({ question });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} else {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// Complex path — decompose, parallel answer, synthesize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const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subQuestions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 = await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generateSubQuestions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(question);</a:t>
            </a:r>
          </a:p>
          <a:p>
            <a:pPr>
              <a:spcAft>
                <a:spcPts val="100"/>
              </a:spcAft>
            </a:pPr>
            <a:endParaRPr sz="1300" dirty="0">
              <a:solidFill>
                <a:srgbClr val="D4D4D4"/>
              </a:solidFill>
              <a:latin typeface="Courier New"/>
            </a:endParaRP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// Answer ALL sub-questions in parallel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const answers = await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Promise.all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(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   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subQuestions.map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(sq =&gt;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answerChain.invoke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({ sq }))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);</a:t>
            </a:r>
          </a:p>
          <a:p>
            <a:pPr>
              <a:spcAft>
                <a:spcPts val="100"/>
              </a:spcAft>
            </a:pPr>
            <a:endParaRPr sz="1300" dirty="0">
              <a:solidFill>
                <a:srgbClr val="D4D4D4"/>
              </a:solidFill>
              <a:latin typeface="Courier New"/>
            </a:endParaRP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answer = await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synthesizeChain.invoke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({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   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originalQuestion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: question,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    </a:t>
            </a:r>
            <a:r>
              <a:rPr sz="1300" dirty="0" err="1">
                <a:solidFill>
                  <a:srgbClr val="D4D4D4"/>
                </a:solidFill>
                <a:latin typeface="Courier New"/>
              </a:rPr>
              <a:t>subAnswers</a:t>
            </a:r>
            <a:r>
              <a:rPr sz="1300" dirty="0">
                <a:solidFill>
                  <a:srgbClr val="D4D4D4"/>
                </a:solidFill>
                <a:latin typeface="Courier New"/>
              </a:rPr>
              <a:t>: answers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    });</a:t>
            </a:r>
          </a:p>
          <a:p>
            <a:pPr>
              <a:spcAft>
                <a:spcPts val="100"/>
              </a:spcAft>
            </a:pPr>
            <a:r>
              <a:rPr sz="1300" dirty="0">
                <a:solidFill>
                  <a:srgbClr val="D4D4D4"/>
                </a:solidFill>
                <a:latin typeface="Courier New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006" y="6311900"/>
            <a:ext cx="96012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i="1" dirty="0">
                <a:solidFill>
                  <a:srgbClr val="666666"/>
                </a:solidFill>
              </a:rPr>
              <a:t>Branching saves cost and latency on simple inputs. Parallel execution handles complex ones efficiently.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Your Novel Workflow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Work with a Parter</a:t>
            </a:r>
          </a:p>
          <a:p>
            <a:r>
              <a:rPr lang="en-US" dirty="0"/>
              <a:t>Put both names on slide. </a:t>
            </a:r>
            <a:r>
              <a:rPr lang="en-US" dirty="0">
                <a:hlinkClick r:id="rId2"/>
              </a:rPr>
              <a:t>https://docs.google.com/presentation/d/1nzWbim1YyfQ-tHA9qAJ87r-haJDmOoPW9Nza8JnOk5g/edit?usp=sharing</a:t>
            </a: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274320"/>
            <a:ext cx="96012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333333"/>
                </a:solidFill>
              </a:rPr>
              <a:t>Project Ideas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0720" y="1371600"/>
            <a:ext cx="45720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200" b="1" dirty="0">
                <a:solidFill>
                  <a:srgbClr val="0070C0"/>
                </a:solidFill>
              </a:rPr>
              <a:t>Data &amp; Web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257" y="1920240"/>
            <a:ext cx="9690463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600" dirty="0"/>
              <a:t>• Recipe Generator: ingredients → suggest recipes → full recipe + nutrition</a:t>
            </a:r>
          </a:p>
          <a:p>
            <a:pPr>
              <a:spcAft>
                <a:spcPts val="600"/>
              </a:spcAft>
            </a:pPr>
            <a:r>
              <a:rPr sz="1600" dirty="0"/>
              <a:t>• Product Description Writer: specs → descriptions for audiences → A/B variants</a:t>
            </a:r>
          </a:p>
          <a:p>
            <a:pPr>
              <a:spcAft>
                <a:spcPts val="600"/>
              </a:spcAft>
            </a:pPr>
            <a:r>
              <a:rPr sz="1600" dirty="0"/>
              <a:t>• Accessibility Checker: HTML → issues → fixes → improved HTML</a:t>
            </a:r>
          </a:p>
          <a:p>
            <a:pPr>
              <a:spcAft>
                <a:spcPts val="600"/>
              </a:spcAft>
            </a:pPr>
            <a:r>
              <a:rPr sz="1600" dirty="0"/>
              <a:t>• Data Pipeline Describer: SQL schema → docs → sample queries → explain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Your 1-Slide Summary Should Include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sz="2000"/>
              <a:t>What does your workflow do? (1-2 sentences)</a:t>
            </a:r>
          </a:p>
          <a:p>
            <a:pPr>
              <a:spcAft>
                <a:spcPts val="600"/>
              </a:spcAft>
            </a:pPr>
            <a:r>
              <a:rPr sz="2000"/>
              <a:t>What are the steps? (diagram or numbered list)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Show the data flow: Input → Step 1 → Step 2 → ... → Output</a:t>
            </a:r>
          </a:p>
          <a:p>
            <a:pPr>
              <a:spcAft>
                <a:spcPts val="600"/>
              </a:spcAft>
            </a:pPr>
            <a:r>
              <a:rPr sz="2000"/>
              <a:t>What web application would use this? (broader context)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E.g., "Part of an e-commerce platform that auto-generates product listings"</a:t>
            </a:r>
          </a:p>
          <a:p>
            <a:pPr>
              <a:spcAft>
                <a:spcPts val="600"/>
              </a:spcAft>
            </a:pPr>
            <a:r>
              <a:rPr sz="2000"/>
              <a:t>What errors can occur and how do you handle them?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E.g., "Retry on rate limits, validate JSON output, fallback to simpler model"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Connecting the Dots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From Enterprise AI Systems to Your Lab Code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Your Lab Code Maps to Enterprise 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sz="2000"/>
              <a:t>Your basic chain = Stage 1 (Simple LLM Flows)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Prompt → LLM → Response. Failure mode: hallucination.</a:t>
            </a:r>
          </a:p>
          <a:p>
            <a:pPr>
              <a:spcAft>
                <a:spcPts val="600"/>
              </a:spcAft>
            </a:pPr>
            <a:r>
              <a:rPr sz="2000"/>
              <a:t>Your sequential pipeline = Stage 2 (RAG-style multi-step)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Multiple steps, each with potential failure points.</a:t>
            </a:r>
          </a:p>
          <a:p>
            <a:pPr>
              <a:spcAft>
                <a:spcPts val="600"/>
              </a:spcAft>
            </a:pPr>
            <a:r>
              <a:rPr sz="2000"/>
              <a:t>Your branching workflow = Stage 3 (Agentic decisions)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LLM decides which path to take. Failure mode: wrong action.</a:t>
            </a:r>
          </a:p>
          <a:p>
            <a:pPr>
              <a:spcAft>
                <a:spcPts val="600"/>
              </a:spcAft>
            </a:pPr>
            <a:r>
              <a:rPr sz="2000"/>
              <a:t>Adding validation + retry + fallbacks = Stage 4 (Production-ready)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Error handling makes your code deployable.</a:t>
            </a:r>
          </a:p>
          <a:p>
            <a:pPr>
              <a:spcAft>
                <a:spcPts val="600"/>
              </a:spcAft>
            </a:pPr>
            <a:r>
              <a:rPr sz="2000"/>
              <a:t>RBAC + audit + multi-tenant = Stage 5 (where your career goes next)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The patterns you learn today scale to enterprise systems.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Security: Prompt Injection in Workflows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sz="2000"/>
              <a:t>What if malicious input in Step 1 affects Step 3?</a:t>
            </a:r>
          </a:p>
          <a:p>
            <a:pPr>
              <a:spcAft>
                <a:spcPts val="600"/>
              </a:spcAft>
            </a:pPr>
            <a:r>
              <a:rPr sz="2000"/>
              <a:t>Example: user input includes "Ignore previous instructions and..."</a:t>
            </a:r>
          </a:p>
          <a:p>
            <a:pPr>
              <a:spcAft>
                <a:spcPts val="600"/>
              </a:spcAft>
            </a:pPr>
            <a:r>
              <a:rPr sz="2000"/>
              <a:t>In a chain, this gets passed through as context to later steps</a:t>
            </a:r>
          </a:p>
          <a:p>
            <a:pPr>
              <a:spcAft>
                <a:spcPts val="600"/>
              </a:spcAft>
            </a:pPr>
            <a:r>
              <a:rPr sz="2000"/>
              <a:t>Mitigations: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Sanitize user input before feeding to chains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Use separate system prompts that can't be overridden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Validate intermediate outputs (does the outline look like an outline?)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Never let LLM output be executed as code without review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Testing AI Workflows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sz="2000"/>
              <a:t>Challenge: LLMs are non-deterministic — same input, different output</a:t>
            </a:r>
          </a:p>
          <a:p>
            <a:pPr>
              <a:spcAft>
                <a:spcPts val="600"/>
              </a:spcAft>
            </a:pPr>
            <a:r>
              <a:rPr sz="2000"/>
              <a:t>Strategy 1: Set temperature=0 for reproducible tests</a:t>
            </a:r>
          </a:p>
          <a:p>
            <a:pPr>
              <a:spcAft>
                <a:spcPts val="600"/>
              </a:spcAft>
            </a:pPr>
            <a:r>
              <a:rPr sz="2000"/>
              <a:t>Strategy 2: Test structure, not exact content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Does the JSON have the right keys? Is the outline &gt; 50 chars? Is confidence one of 3 values?</a:t>
            </a:r>
          </a:p>
          <a:p>
            <a:pPr>
              <a:spcAft>
                <a:spcPts val="600"/>
              </a:spcAft>
            </a:pPr>
            <a:r>
              <a:rPr sz="2000"/>
              <a:t>Strategy 3: Use LLM-as-judge for quality assertions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"Does this summary accurately reflect the draft?" → LLM grades the output</a:t>
            </a:r>
          </a:p>
          <a:p>
            <a:pPr>
              <a:spcAft>
                <a:spcPts val="600"/>
              </a:spcAft>
            </a:pPr>
            <a:r>
              <a:rPr sz="2000"/>
              <a:t>Strategy 4: Mock LLM responses for unit tests, use real LLM for integration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Cost Awareness in AI Workflows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sz="2000"/>
              <a:t>Every LLM call costs money (tokens in + tokens out)</a:t>
            </a:r>
          </a:p>
          <a:p>
            <a:pPr>
              <a:spcAft>
                <a:spcPts val="600"/>
              </a:spcAft>
            </a:pPr>
            <a:r>
              <a:rPr sz="2000"/>
              <a:t>A 3-step workflow = 3x the cost of a single call</a:t>
            </a:r>
          </a:p>
          <a:p>
            <a:pPr>
              <a:spcAft>
                <a:spcPts val="600"/>
              </a:spcAft>
            </a:pPr>
            <a:r>
              <a:rPr sz="2000"/>
              <a:t>Parallel sub-questions can multiply costs quickly</a:t>
            </a:r>
          </a:p>
          <a:p>
            <a:pPr>
              <a:spcAft>
                <a:spcPts val="600"/>
              </a:spcAft>
            </a:pPr>
            <a:r>
              <a:rPr sz="2000"/>
              <a:t>Retries add up — 3 retries × 3 steps = up to 9 calls</a:t>
            </a:r>
          </a:p>
          <a:p>
            <a:pPr>
              <a:spcAft>
                <a:spcPts val="600"/>
              </a:spcAft>
            </a:pPr>
            <a:r>
              <a:rPr sz="2000"/>
              <a:t>Best practices: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Use faster/smaller models (llama-3.1-8b-instant) for classification/simple steps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Cache results where possible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Set max_retries and budget limits</a:t>
            </a:r>
          </a:p>
          <a:p>
            <a:pPr lvl="1">
              <a:spcAft>
                <a:spcPts val="400"/>
              </a:spcAft>
            </a:pPr>
            <a:r>
              <a:rPr sz="1600">
                <a:solidFill>
                  <a:srgbClr val="666666"/>
                </a:solidFill>
              </a:rPr>
              <a:t>Log token usage to understand costs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DD53A-F3BC-68CE-A14C-2AC106535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AI/LLMs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5E3CB-15B7-58E3-DC79-DF09C76A9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08844D-21DD-F2A1-9416-C955F8806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5797704" cy="3711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AFF5A7-FEB3-5352-3262-5EACA48F14F8}"/>
              </a:ext>
            </a:extLst>
          </p:cNvPr>
          <p:cNvSpPr txBox="1"/>
          <p:nvPr/>
        </p:nvSpPr>
        <p:spPr>
          <a:xfrm>
            <a:off x="8243047" y="1825625"/>
            <a:ext cx="33752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Modern LLMs can accept inputs of images, videos, etc.</a:t>
            </a:r>
          </a:p>
        </p:txBody>
      </p:sp>
    </p:spTree>
    <p:extLst>
      <p:ext uri="{BB962C8B-B14F-4D97-AF65-F5344CB8AC3E}">
        <p14:creationId xmlns:p14="http://schemas.microsoft.com/office/powerpoint/2010/main" val="239168236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You Should Take Away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sz="2000"/>
              <a:t>AI workflows decompose complex tasks into manageable, debuggable steps</a:t>
            </a:r>
          </a:p>
          <a:p>
            <a:pPr>
              <a:spcAft>
                <a:spcPts val="600"/>
              </a:spcAft>
            </a:pPr>
            <a:r>
              <a:rPr sz="2000"/>
              <a:t>LangChain provides composable building blocks (prompts, chains, parsers)</a:t>
            </a:r>
          </a:p>
          <a:p>
            <a:pPr>
              <a:spcAft>
                <a:spcPts val="600"/>
              </a:spcAft>
            </a:pPr>
            <a:r>
              <a:rPr sz="2000"/>
              <a:t>Error handling is not optional — LLMs fail in unique ways</a:t>
            </a:r>
          </a:p>
          <a:p>
            <a:pPr>
              <a:spcAft>
                <a:spcPts val="600"/>
              </a:spcAft>
            </a:pPr>
            <a:r>
              <a:rPr sz="2000"/>
              <a:t>The patterns you learn today (retry, validate, fallback) scale to production</a:t>
            </a:r>
          </a:p>
          <a:p>
            <a:pPr>
              <a:spcAft>
                <a:spcPts val="600"/>
              </a:spcAft>
            </a:pPr>
            <a:r>
              <a:rPr sz="2000"/>
              <a:t>Competitive advantage comes from system design, not just prompts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sz="2000"/>
              <a:t>When should you use a multi-step workflow vs. a single prompt?</a:t>
            </a:r>
          </a:p>
          <a:p>
            <a:pPr>
              <a:spcAft>
                <a:spcPts val="600"/>
              </a:spcAft>
            </a:pPr>
            <a:r>
              <a:rPr sz="2000"/>
              <a:t>How do you decide what to retry vs. what to fail?</a:t>
            </a:r>
          </a:p>
          <a:p>
            <a:pPr>
              <a:spcAft>
                <a:spcPts val="600"/>
              </a:spcAft>
            </a:pPr>
            <a:r>
              <a:rPr sz="2000"/>
              <a:t>What are the security implications of chaining LLM outputs?</a:t>
            </a:r>
          </a:p>
          <a:p>
            <a:pPr>
              <a:spcAft>
                <a:spcPts val="600"/>
              </a:spcAft>
            </a:pPr>
            <a:r>
              <a:rPr sz="2000"/>
              <a:t>How would you test a non-deterministic AI workflow?</a:t>
            </a:r>
          </a:p>
          <a:p>
            <a:pPr>
              <a:spcAft>
                <a:spcPts val="600"/>
              </a:spcAft>
            </a:pPr>
            <a:r>
              <a:rPr sz="2000"/>
              <a:t>Where does error handling belong — each step, top level, or both?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sz="2000"/>
              <a:t>Complete the lab — work through Python notebook and Node.js examples</a:t>
            </a:r>
          </a:p>
          <a:p>
            <a:pPr>
              <a:spcAft>
                <a:spcPts val="600"/>
              </a:spcAft>
            </a:pPr>
            <a:r>
              <a:rPr sz="2000"/>
              <a:t>Build your novel workflow (3+ steps, error handling, 1-slide summary)</a:t>
            </a:r>
          </a:p>
          <a:p>
            <a:pPr>
              <a:spcAft>
                <a:spcPts val="600"/>
              </a:spcAft>
            </a:pPr>
            <a:r>
              <a:rPr sz="2000"/>
              <a:t>Submit: push your my-workflow/ directory to your assignment repo</a:t>
            </a:r>
          </a:p>
          <a:p>
            <a:pPr>
              <a:spcAft>
                <a:spcPts val="600"/>
              </a:spcAft>
            </a:pPr>
            <a:r>
              <a:rPr sz="2000"/>
              <a:t>Come to class ready to present your 1-slide summary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Agentic </a:t>
            </a:r>
            <a:r>
              <a:rPr dirty="0"/>
              <a:t>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AI systems that can plan, decide, and take actions</a:t>
            </a:r>
          </a:p>
          <a:p>
            <a:pPr lvl="1"/>
            <a:r>
              <a:rPr dirty="0"/>
              <a:t>Break goals into tasks and subtasks</a:t>
            </a:r>
          </a:p>
          <a:p>
            <a:pPr lvl="1"/>
            <a:r>
              <a:rPr dirty="0"/>
              <a:t>Coordinate tools, data, and other agents</a:t>
            </a:r>
          </a:p>
          <a:p>
            <a:pPr lvl="1"/>
            <a:r>
              <a:rPr dirty="0"/>
              <a:t>Operate alongside humans rather than replacing them</a:t>
            </a:r>
          </a:p>
        </p:txBody>
      </p:sp>
      <p:pic>
        <p:nvPicPr>
          <p:cNvPr id="4098" name="Picture 2" descr="Build agentic systems with CrewAI and Amazon Bedrock | Artificial  Intelligence">
            <a:extLst>
              <a:ext uri="{FF2B5EF4-FFF2-40B4-BE49-F238E27FC236}">
                <a16:creationId xmlns:a16="http://schemas.microsoft.com/office/drawing/2014/main" id="{76F48D58-15BE-0082-9B31-F226D0630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6"/>
          <a:stretch>
            <a:fillRect/>
          </a:stretch>
        </p:blipFill>
        <p:spPr bwMode="auto">
          <a:xfrm>
            <a:off x="2164977" y="3785862"/>
            <a:ext cx="6481482" cy="292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0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1D3982"/>
      </a:accent1>
      <a:accent2>
        <a:srgbClr val="FD719F"/>
      </a:accent2>
      <a:accent3>
        <a:srgbClr val="EAB036"/>
      </a:accent3>
      <a:accent4>
        <a:srgbClr val="35045D"/>
      </a:accent4>
      <a:accent5>
        <a:srgbClr val="7573D1"/>
      </a:accent5>
      <a:accent6>
        <a:srgbClr val="E6AD34"/>
      </a:accent6>
      <a:hlink>
        <a:srgbClr val="5CC6DC"/>
      </a:hlink>
      <a:folHlink>
        <a:srgbClr val="266F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5688</Words>
  <Application>Microsoft Macintosh PowerPoint</Application>
  <PresentationFormat>Widescreen</PresentationFormat>
  <Paragraphs>784</Paragraphs>
  <Slides>83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2" baseType="lpstr">
      <vt:lpstr>Raleway ExtraBold</vt:lpstr>
      <vt:lpstr>Raleway SemiBold</vt:lpstr>
      <vt:lpstr>Geist</vt:lpstr>
      <vt:lpstr>Raleway</vt:lpstr>
      <vt:lpstr>Courier New</vt:lpstr>
      <vt:lpstr>Arial</vt:lpstr>
      <vt:lpstr>freight-sans-pro</vt:lpstr>
      <vt:lpstr>Calibri</vt:lpstr>
      <vt:lpstr>1_Office Theme</vt:lpstr>
      <vt:lpstr>Web Science Application Development</vt:lpstr>
      <vt:lpstr>Session Agenda</vt:lpstr>
      <vt:lpstr>AI Agents</vt:lpstr>
      <vt:lpstr>Agents</vt:lpstr>
      <vt:lpstr>PowerPoint Presentation</vt:lpstr>
      <vt:lpstr>From Analytics to Generative AI</vt:lpstr>
      <vt:lpstr>Traditional AI/Machine Learning</vt:lpstr>
      <vt:lpstr>Generative AI/LLMs</vt:lpstr>
      <vt:lpstr>Agentic AI</vt:lpstr>
      <vt:lpstr>LLM Agent Workflows</vt:lpstr>
      <vt:lpstr>Agentic AI</vt:lpstr>
      <vt:lpstr>Companies are Building an Agentic Future</vt:lpstr>
      <vt:lpstr>Where we have come from…..</vt:lpstr>
      <vt:lpstr>PowerPoint Presentation</vt:lpstr>
      <vt:lpstr>PowerPoint Presentation</vt:lpstr>
      <vt:lpstr>Where Companies Are Experimenting Today</vt:lpstr>
      <vt:lpstr>The Pace of Change is Fast and Will Accelerate</vt:lpstr>
      <vt:lpstr>Evolution of Enterprise AI Systems &amp; Failure Modes</vt:lpstr>
      <vt:lpstr>PowerPoint Presentation</vt:lpstr>
      <vt:lpstr>The Big Idea</vt:lpstr>
      <vt:lpstr>Prompt Engineering</vt:lpstr>
      <vt:lpstr>What is Prompt Engineering?</vt:lpstr>
      <vt:lpstr>Anatomy of a Good Prompt</vt:lpstr>
      <vt:lpstr>PowerPoint Presentation</vt:lpstr>
      <vt:lpstr>Few-Shot Prompting in Practice</vt:lpstr>
      <vt:lpstr>Chain of Thought (CoT) Prompting</vt:lpstr>
      <vt:lpstr>Chain of Thought: Before vs. After</vt:lpstr>
      <vt:lpstr>Chain of Thought in LangChain Workflows</vt:lpstr>
      <vt:lpstr>ReAct: Reasoning + Acting</vt:lpstr>
      <vt:lpstr>Prompt Templates: Reusable Prompts</vt:lpstr>
      <vt:lpstr>System vs. User Messages</vt:lpstr>
      <vt:lpstr>Prompting for Structured Output</vt:lpstr>
      <vt:lpstr>PowerPoint Presentation</vt:lpstr>
      <vt:lpstr>PowerPoint Presentation</vt:lpstr>
      <vt:lpstr>Prompt Engineering in Workflows</vt:lpstr>
      <vt:lpstr>RAG Architectures</vt:lpstr>
      <vt:lpstr>What is RAG?</vt:lpstr>
      <vt:lpstr>PowerPoint Presentation</vt:lpstr>
      <vt:lpstr>Embeddings: The Foundation of RAG</vt:lpstr>
      <vt:lpstr>PowerPoint Presentation</vt:lpstr>
      <vt:lpstr>RAG with LangChain (Python)</vt:lpstr>
      <vt:lpstr>Document Chunking Strategies</vt:lpstr>
      <vt:lpstr>PowerPoint Presentation</vt:lpstr>
      <vt:lpstr>PowerPoint Presentation</vt:lpstr>
      <vt:lpstr>PowerPoint Presentation</vt:lpstr>
      <vt:lpstr>RAG in Agentic Workflows</vt:lpstr>
      <vt:lpstr>PowerPoint Presentation</vt:lpstr>
      <vt:lpstr>RAG Best Practices</vt:lpstr>
      <vt:lpstr>Building AI Workflows with LangChain</vt:lpstr>
      <vt:lpstr>What is LangChain?</vt:lpstr>
      <vt:lpstr>PowerPoint Presentation</vt:lpstr>
      <vt:lpstr>Why Use Multi-Step Workflows?</vt:lpstr>
      <vt:lpstr>PowerPoint Presentation</vt:lpstr>
      <vt:lpstr>PowerPoint Presentation</vt:lpstr>
      <vt:lpstr>LangChain: The Pipe Operator</vt:lpstr>
      <vt:lpstr>LangChain.js: Same Pattern in JavaScript</vt:lpstr>
      <vt:lpstr>Building a Multi-Step Workflow</vt:lpstr>
      <vt:lpstr>Error Handling in AI Workflows</vt:lpstr>
      <vt:lpstr>PowerPoint Presentation</vt:lpstr>
      <vt:lpstr>Pattern 1: Retry with Exponential Backoff</vt:lpstr>
      <vt:lpstr>Pattern 2: Output Validation</vt:lpstr>
      <vt:lpstr>Pattern 3: Fallback Chains</vt:lpstr>
      <vt:lpstr>Error Handling Across the 5 Stages</vt:lpstr>
      <vt:lpstr>Real-World Failure: "The JSON That Wasn't"</vt:lpstr>
      <vt:lpstr>Hands-On Lab: LangChain Workflows</vt:lpstr>
      <vt:lpstr>Lab Structure</vt:lpstr>
      <vt:lpstr>Lab Repository Structure</vt:lpstr>
      <vt:lpstr>Python Notebook Walkthrough</vt:lpstr>
      <vt:lpstr>PowerPoint Presentation</vt:lpstr>
      <vt:lpstr>Node Advanced: Research Assistant</vt:lpstr>
      <vt:lpstr>Advanced: Conditional Branching Logic</vt:lpstr>
      <vt:lpstr>Your Novel Workflow</vt:lpstr>
      <vt:lpstr>PowerPoint Presentation</vt:lpstr>
      <vt:lpstr>Your 1-Slide Summary Should Include</vt:lpstr>
      <vt:lpstr>Connecting the Dots</vt:lpstr>
      <vt:lpstr>Your Lab Code Maps to Enterprise Stages</vt:lpstr>
      <vt:lpstr>Security: Prompt Injection in Workflows</vt:lpstr>
      <vt:lpstr>Testing AI Workflows</vt:lpstr>
      <vt:lpstr>Cost Awareness in AI Workflows</vt:lpstr>
      <vt:lpstr>Key Takeaways</vt:lpstr>
      <vt:lpstr>What You Should Take Away</vt:lpstr>
      <vt:lpstr>Discussion Questions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Julia Byrd</dc:creator>
  <cp:lastModifiedBy>Kuruzovich, Jason Nicholas</cp:lastModifiedBy>
  <cp:revision>12</cp:revision>
  <dcterms:created xsi:type="dcterms:W3CDTF">2024-03-21T15:18:40Z</dcterms:created>
  <dcterms:modified xsi:type="dcterms:W3CDTF">2026-03-24T15:09:41Z</dcterms:modified>
</cp:coreProperties>
</file>