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2" r:id="rId4"/>
    <p:sldId id="277" r:id="rId5"/>
    <p:sldId id="257" r:id="rId6"/>
    <p:sldId id="285" r:id="rId7"/>
    <p:sldId id="286" r:id="rId8"/>
    <p:sldId id="278" r:id="rId9"/>
    <p:sldId id="279" r:id="rId10"/>
    <p:sldId id="280" r:id="rId11"/>
    <p:sldId id="281" r:id="rId12"/>
    <p:sldId id="283" r:id="rId13"/>
    <p:sldId id="284" r:id="rId14"/>
    <p:sldId id="259" r:id="rId15"/>
    <p:sldId id="260" r:id="rId16"/>
    <p:sldId id="261" r:id="rId17"/>
    <p:sldId id="262" r:id="rId18"/>
    <p:sldId id="263" r:id="rId19"/>
    <p:sldId id="287" r:id="rId20"/>
    <p:sldId id="288" r:id="rId21"/>
    <p:sldId id="289" r:id="rId22"/>
    <p:sldId id="264" r:id="rId23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Raleway" pitchFamily="2" charset="77"/>
      <p:regular r:id="rId29"/>
      <p:bold r:id="rId30"/>
      <p:italic r:id="rId31"/>
      <p:boldItalic r:id="rId32"/>
    </p:embeddedFont>
    <p:embeddedFont>
      <p:font typeface="Raleway ExtraBold" pitchFamily="2" charset="77"/>
      <p:bold r:id="rId33"/>
      <p:italic r:id="rId34"/>
      <p:boldItalic r:id="rId35"/>
    </p:embeddedFont>
    <p:embeddedFont>
      <p:font typeface="Raleway SemiBold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0" roundtripDataSignature="AMtx7mgJIPsVM9PdwC/BelE/w58o2aAl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38"/>
  </p:normalViewPr>
  <p:slideViewPr>
    <p:cSldViewPr snapToGrid="0">
      <p:cViewPr varScale="1">
        <p:scale>
          <a:sx n="118" d="100"/>
          <a:sy n="118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12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1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9dc54383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389dc54383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lide">
  <p:cSld name="White 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89dc543835_0_273"/>
          <p:cNvSpPr/>
          <p:nvPr/>
        </p:nvSpPr>
        <p:spPr>
          <a:xfrm>
            <a:off x="0" y="6540075"/>
            <a:ext cx="453300" cy="3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389dc543835_0_273"/>
          <p:cNvSpPr txBox="1">
            <a:spLocks noGrp="1"/>
          </p:cNvSpPr>
          <p:nvPr>
            <p:ph type="dt" idx="10"/>
          </p:nvPr>
        </p:nvSpPr>
        <p:spPr>
          <a:xfrm>
            <a:off x="3149994" y="6642095"/>
            <a:ext cx="2743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89dc543835_0_273"/>
          <p:cNvSpPr txBox="1">
            <a:spLocks noGrp="1"/>
          </p:cNvSpPr>
          <p:nvPr>
            <p:ph type="title"/>
          </p:nvPr>
        </p:nvSpPr>
        <p:spPr>
          <a:xfrm>
            <a:off x="884255" y="571639"/>
            <a:ext cx="104340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eist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g389dc543835_0_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47526" y="0"/>
            <a:ext cx="273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389dc543835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27" y="6575025"/>
            <a:ext cx="274320" cy="16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 Layout 4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 ExtraBold"/>
              <a:buNone/>
              <a:defRPr sz="3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" name="Google Shape;25;p127"/>
          <p:cNvSpPr txBox="1">
            <a:spLocks noGrp="1"/>
          </p:cNvSpPr>
          <p:nvPr>
            <p:ph type="body" idx="1"/>
          </p:nvPr>
        </p:nvSpPr>
        <p:spPr>
          <a:xfrm>
            <a:off x="838200" y="1239520"/>
            <a:ext cx="10515600" cy="493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◉"/>
              <a:defRPr sz="2800"/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◉"/>
              <a:defRPr sz="2200"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◉"/>
              <a:defRPr sz="1800"/>
            </a:lvl3pPr>
            <a:lvl4pPr marL="1828800" lvl="3" indent="-2714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◉"/>
              <a:defRPr sz="900"/>
            </a:lvl4pPr>
            <a:lvl5pPr marL="2286000" lvl="4" indent="-2714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◉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7"/>
          <p:cNvSpPr/>
          <p:nvPr/>
        </p:nvSpPr>
        <p:spPr>
          <a:xfrm>
            <a:off x="-10407" y="6179634"/>
            <a:ext cx="428959" cy="43181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127"/>
          <p:cNvSpPr txBox="1">
            <a:spLocks noGrp="1"/>
          </p:cNvSpPr>
          <p:nvPr>
            <p:ph type="sldNum" idx="12"/>
          </p:nvPr>
        </p:nvSpPr>
        <p:spPr>
          <a:xfrm>
            <a:off x="-76200" y="6259550"/>
            <a:ext cx="494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lide">
  <p:cSld name="Title_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6" descr="A logo with yellow and purple lines  Description automatically generated"/>
          <p:cNvPicPr preferRelativeResize="0"/>
          <p:nvPr/>
        </p:nvPicPr>
        <p:blipFill rotWithShape="1">
          <a:blip r:embed="rId2">
            <a:alphaModFix/>
          </a:blip>
          <a:srcRect t="9247" b="6524"/>
          <a:stretch/>
        </p:blipFill>
        <p:spPr>
          <a:xfrm>
            <a:off x="10505966" y="5457001"/>
            <a:ext cx="1267549" cy="13215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6"/>
          <p:cNvSpPr/>
          <p:nvPr/>
        </p:nvSpPr>
        <p:spPr>
          <a:xfrm>
            <a:off x="0" y="0"/>
            <a:ext cx="12192000" cy="53395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470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26"/>
          <p:cNvSpPr txBox="1">
            <a:spLocks noGrp="1"/>
          </p:cNvSpPr>
          <p:nvPr>
            <p:ph type="title"/>
          </p:nvPr>
        </p:nvSpPr>
        <p:spPr>
          <a:xfrm>
            <a:off x="845457" y="2712199"/>
            <a:ext cx="10515600" cy="6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 ExtraBold"/>
              <a:buNone/>
              <a:defRPr sz="4400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6"/>
          <p:cNvSpPr txBox="1">
            <a:spLocks noGrp="1"/>
          </p:cNvSpPr>
          <p:nvPr>
            <p:ph type="body" idx="1"/>
          </p:nvPr>
        </p:nvSpPr>
        <p:spPr>
          <a:xfrm>
            <a:off x="845457" y="3359850"/>
            <a:ext cx="10515600" cy="91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6"/>
          <p:cNvSpPr txBox="1">
            <a:spLocks noGrp="1"/>
          </p:cNvSpPr>
          <p:nvPr>
            <p:ph type="body" idx="2"/>
          </p:nvPr>
        </p:nvSpPr>
        <p:spPr>
          <a:xfrm>
            <a:off x="2244044" y="4639940"/>
            <a:ext cx="9117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6"/>
          <p:cNvSpPr/>
          <p:nvPr/>
        </p:nvSpPr>
        <p:spPr>
          <a:xfrm>
            <a:off x="3812207" y="5405040"/>
            <a:ext cx="1440204" cy="14239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6"/>
          <p:cNvSpPr/>
          <p:nvPr/>
        </p:nvSpPr>
        <p:spPr>
          <a:xfrm>
            <a:off x="468429" y="5457001"/>
            <a:ext cx="1822317" cy="13215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26" descr="A yellow and black rectangle with a black background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3016" y="5594997"/>
            <a:ext cx="2812345" cy="104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_Slide">
  <p:cSld name="Contact_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7"/>
          <p:cNvSpPr/>
          <p:nvPr/>
        </p:nvSpPr>
        <p:spPr>
          <a:xfrm>
            <a:off x="0" y="1"/>
            <a:ext cx="12192000" cy="4297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37"/>
          <p:cNvSpPr/>
          <p:nvPr/>
        </p:nvSpPr>
        <p:spPr>
          <a:xfrm>
            <a:off x="0" y="4289047"/>
            <a:ext cx="12192000" cy="2942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37"/>
          <p:cNvSpPr txBox="1">
            <a:spLocks noGrp="1"/>
          </p:cNvSpPr>
          <p:nvPr>
            <p:ph type="body" idx="1"/>
          </p:nvPr>
        </p:nvSpPr>
        <p:spPr>
          <a:xfrm>
            <a:off x="418551" y="6232244"/>
            <a:ext cx="2744617" cy="2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 b="0">
                <a:solidFill>
                  <a:srgbClr val="26262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37"/>
          <p:cNvSpPr txBox="1">
            <a:spLocks noGrp="1"/>
          </p:cNvSpPr>
          <p:nvPr>
            <p:ph type="body" idx="2"/>
          </p:nvPr>
        </p:nvSpPr>
        <p:spPr>
          <a:xfrm>
            <a:off x="418551" y="6383668"/>
            <a:ext cx="2744617" cy="18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698"/>
              </a:buClr>
              <a:buSzPts val="700"/>
              <a:buNone/>
              <a:defRPr sz="700">
                <a:solidFill>
                  <a:srgbClr val="99969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37"/>
          <p:cNvSpPr txBox="1">
            <a:spLocks noGrp="1"/>
          </p:cNvSpPr>
          <p:nvPr>
            <p:ph type="title"/>
          </p:nvPr>
        </p:nvSpPr>
        <p:spPr>
          <a:xfrm>
            <a:off x="838200" y="747091"/>
            <a:ext cx="8143754" cy="5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 Extra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7"/>
          <p:cNvSpPr txBox="1">
            <a:spLocks noGrp="1"/>
          </p:cNvSpPr>
          <p:nvPr>
            <p:ph type="body" idx="3"/>
          </p:nvPr>
        </p:nvSpPr>
        <p:spPr>
          <a:xfrm>
            <a:off x="838200" y="1342665"/>
            <a:ext cx="8143754" cy="31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37"/>
          <p:cNvSpPr/>
          <p:nvPr/>
        </p:nvSpPr>
        <p:spPr>
          <a:xfrm>
            <a:off x="-10407" y="6179634"/>
            <a:ext cx="428959" cy="43181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1" name="Google Shape;111;p137" descr="A logo with yellow and purple lines  Description automatically generated"/>
          <p:cNvPicPr preferRelativeResize="0"/>
          <p:nvPr/>
        </p:nvPicPr>
        <p:blipFill rotWithShape="1">
          <a:blip r:embed="rId2">
            <a:alphaModFix/>
          </a:blip>
          <a:srcRect t="9247" b="6524"/>
          <a:stretch/>
        </p:blipFill>
        <p:spPr>
          <a:xfrm>
            <a:off x="11115230" y="5965371"/>
            <a:ext cx="762634" cy="7951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7"/>
          <p:cNvSpPr/>
          <p:nvPr/>
        </p:nvSpPr>
        <p:spPr>
          <a:xfrm>
            <a:off x="7842666" y="5926300"/>
            <a:ext cx="866512" cy="8567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7"/>
          <p:cNvSpPr/>
          <p:nvPr/>
        </p:nvSpPr>
        <p:spPr>
          <a:xfrm>
            <a:off x="6091433" y="5957103"/>
            <a:ext cx="1096415" cy="7951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37" descr="A yellow and black rectangle with a black background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57823" y="6021963"/>
            <a:ext cx="1692075" cy="62814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7"/>
          <p:cNvSpPr txBox="1">
            <a:spLocks noGrp="1"/>
          </p:cNvSpPr>
          <p:nvPr>
            <p:ph type="sldNum" idx="12"/>
          </p:nvPr>
        </p:nvSpPr>
        <p:spPr>
          <a:xfrm>
            <a:off x="-76200" y="6259550"/>
            <a:ext cx="494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1_Custom Layout 2 1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2"/>
          <p:cNvSpPr/>
          <p:nvPr/>
        </p:nvSpPr>
        <p:spPr>
          <a:xfrm rot="10800000">
            <a:off x="-4" y="914914"/>
            <a:ext cx="12192003" cy="5028170"/>
          </a:xfrm>
          <a:custGeom>
            <a:avLst/>
            <a:gdLst/>
            <a:ahLst/>
            <a:cxnLst/>
            <a:rect l="l" t="t" r="r" b="b"/>
            <a:pathLst>
              <a:path w="12192000" h="5028170" extrusionOk="0">
                <a:moveTo>
                  <a:pt x="7949170" y="5028170"/>
                </a:moveTo>
                <a:lnTo>
                  <a:pt x="4242831" y="5028170"/>
                </a:lnTo>
                <a:lnTo>
                  <a:pt x="4057552" y="4657612"/>
                </a:lnTo>
                <a:lnTo>
                  <a:pt x="0" y="4657612"/>
                </a:lnTo>
                <a:lnTo>
                  <a:pt x="0" y="4195708"/>
                </a:lnTo>
                <a:lnTo>
                  <a:pt x="0" y="3193429"/>
                </a:lnTo>
                <a:lnTo>
                  <a:pt x="0" y="3023614"/>
                </a:lnTo>
                <a:lnTo>
                  <a:pt x="0" y="2561710"/>
                </a:lnTo>
                <a:lnTo>
                  <a:pt x="0" y="2004556"/>
                </a:lnTo>
                <a:lnTo>
                  <a:pt x="0" y="1559431"/>
                </a:lnTo>
                <a:lnTo>
                  <a:pt x="0" y="370558"/>
                </a:lnTo>
                <a:lnTo>
                  <a:pt x="4057550" y="370558"/>
                </a:lnTo>
                <a:lnTo>
                  <a:pt x="4242830" y="0"/>
                </a:lnTo>
                <a:lnTo>
                  <a:pt x="7949169" y="0"/>
                </a:lnTo>
                <a:lnTo>
                  <a:pt x="8134447" y="370558"/>
                </a:lnTo>
                <a:lnTo>
                  <a:pt x="12192000" y="370558"/>
                </a:lnTo>
                <a:lnTo>
                  <a:pt x="12192000" y="1559431"/>
                </a:lnTo>
                <a:lnTo>
                  <a:pt x="12192000" y="1559431"/>
                </a:lnTo>
                <a:lnTo>
                  <a:pt x="12192000" y="2561710"/>
                </a:lnTo>
                <a:lnTo>
                  <a:pt x="12192000" y="2561710"/>
                </a:lnTo>
                <a:lnTo>
                  <a:pt x="12192000" y="4195708"/>
                </a:lnTo>
                <a:lnTo>
                  <a:pt x="12192000" y="4195708"/>
                </a:lnTo>
                <a:lnTo>
                  <a:pt x="12192000" y="4657612"/>
                </a:lnTo>
                <a:lnTo>
                  <a:pt x="8134449" y="46576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32"/>
          <p:cNvSpPr txBox="1">
            <a:spLocks noGrp="1"/>
          </p:cNvSpPr>
          <p:nvPr>
            <p:ph type="title"/>
          </p:nvPr>
        </p:nvSpPr>
        <p:spPr>
          <a:xfrm>
            <a:off x="838200" y="2486025"/>
            <a:ext cx="10515600" cy="70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 ExtraBold"/>
              <a:buNone/>
              <a:defRPr sz="4400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2"/>
          <p:cNvSpPr txBox="1">
            <a:spLocks noGrp="1"/>
          </p:cNvSpPr>
          <p:nvPr>
            <p:ph type="body" idx="1"/>
          </p:nvPr>
        </p:nvSpPr>
        <p:spPr>
          <a:xfrm>
            <a:off x="838200" y="3194048"/>
            <a:ext cx="10515600" cy="92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2"/>
          <p:cNvSpPr/>
          <p:nvPr/>
        </p:nvSpPr>
        <p:spPr>
          <a:xfrm>
            <a:off x="-10407" y="6179634"/>
            <a:ext cx="428959" cy="431812"/>
          </a:xfrm>
          <a:prstGeom prst="flowChartDelay">
            <a:avLst/>
          </a:prstGeom>
          <a:solidFill>
            <a:srgbClr val="990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32"/>
          <p:cNvSpPr txBox="1">
            <a:spLocks noGrp="1"/>
          </p:cNvSpPr>
          <p:nvPr>
            <p:ph type="sldNum" idx="12"/>
          </p:nvPr>
        </p:nvSpPr>
        <p:spPr>
          <a:xfrm>
            <a:off x="-94267" y="6259561"/>
            <a:ext cx="428730" cy="27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 ExtraBold"/>
              <a:buNone/>
              <a:defRPr sz="44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" name="Google Shape;13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Google Shape;14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9dc543835_0_2"/>
          <p:cNvSpPr txBox="1">
            <a:spLocks noGrp="1"/>
          </p:cNvSpPr>
          <p:nvPr>
            <p:ph type="dt" idx="10"/>
          </p:nvPr>
        </p:nvSpPr>
        <p:spPr>
          <a:xfrm>
            <a:off x="3149994" y="6642095"/>
            <a:ext cx="2743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October 8, 2025</a:t>
            </a:r>
            <a:endParaRPr/>
          </a:p>
        </p:txBody>
      </p:sp>
      <p:sp>
        <p:nvSpPr>
          <p:cNvPr id="127" name="Google Shape;127;g389dc543835_0_2"/>
          <p:cNvSpPr txBox="1">
            <a:spLocks noGrp="1"/>
          </p:cNvSpPr>
          <p:nvPr>
            <p:ph type="title"/>
          </p:nvPr>
        </p:nvSpPr>
        <p:spPr>
          <a:xfrm>
            <a:off x="884255" y="571639"/>
            <a:ext cx="104340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eist"/>
              <a:buNone/>
            </a:pPr>
            <a:r>
              <a:rPr lang="en-US" sz="6600" dirty="0">
                <a:solidFill>
                  <a:schemeClr val="dk1"/>
                </a:solidFill>
              </a:rPr>
              <a:t>Web Science Application Development</a:t>
            </a:r>
            <a:endParaRPr sz="6600" dirty="0">
              <a:solidFill>
                <a:schemeClr val="dk1"/>
              </a:solidFill>
            </a:endParaRPr>
          </a:p>
        </p:txBody>
      </p:sp>
      <p:pic>
        <p:nvPicPr>
          <p:cNvPr id="128" name="Google Shape;128;g389dc54383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500" y="4750649"/>
            <a:ext cx="1695875" cy="98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in the Demo Repo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27 tests across 3 layers, all in the same repo</a:t>
            </a:r>
          </a:p>
          <a:p>
            <a:pPr lvl="1"/>
            <a:r>
              <a:t>12 unit tests (Jest) - test pure utility functions</a:t>
            </a:r>
          </a:p>
          <a:p>
            <a:pPr lvl="1"/>
            <a:r>
              <a:t>10 integration tests (Supertest) - test API endpoints</a:t>
            </a:r>
          </a:p>
          <a:p>
            <a:pPr lvl="1"/>
            <a:r>
              <a:t>5 E2E tests (Playwright) - test full browser flows</a:t>
            </a:r>
          </a:p>
          <a:p>
            <a:r>
              <a:rPr b="1"/>
              <a:t>What the tests cover:</a:t>
            </a:r>
          </a:p>
          <a:p>
            <a:pPr lvl="1"/>
            <a:r>
              <a:t>Input validation (valid, invalid, edge cases, null)</a:t>
            </a:r>
          </a:p>
          <a:p>
            <a:pPr lvl="1"/>
            <a:r>
              <a:t>Registration, login, and auth token flow</a:t>
            </a:r>
          </a:p>
          <a:p>
            <a:pPr lvl="1"/>
            <a:r>
              <a:t>Protected routes (no token, valid token, invalid token)</a:t>
            </a:r>
          </a:p>
          <a:p>
            <a:pPr lvl="1"/>
            <a:r>
              <a:t>Full UI: register, login, access secret, logout</a:t>
            </a:r>
          </a:p>
          <a:p>
            <a:r>
              <a:rPr b="1"/>
              <a:t>Key idea: tests document expected behavior</a:t>
            </a:r>
          </a:p>
          <a:p>
            <a:pPr lvl="1"/>
            <a:r>
              <a:t>If the tests pass, the API contract is met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Automated Testing &amp; CI/CD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CI = Continuous Integration</a:t>
            </a:r>
          </a:p>
          <a:p>
            <a:pPr lvl="1"/>
            <a:r>
              <a:t>Every push triggers automated tests</a:t>
            </a:r>
          </a:p>
          <a:p>
            <a:pPr lvl="1"/>
            <a:r>
              <a:t>Catch bugs before they reach production</a:t>
            </a:r>
          </a:p>
          <a:p>
            <a:pPr lvl="1"/>
            <a:r>
              <a:t>GitHub Actions runs our autograder on every push</a:t>
            </a:r>
          </a:p>
          <a:p>
            <a:r>
              <a:rPr b="1"/>
              <a:t>CD = Continuous Deployment</a:t>
            </a:r>
          </a:p>
          <a:p>
            <a:pPr lvl="1"/>
            <a:r>
              <a:t>If tests pass, deploy automatically</a:t>
            </a:r>
          </a:p>
          <a:p>
            <a:pPr lvl="1"/>
            <a:r>
              <a:t>If tests fail, block the deployment</a:t>
            </a:r>
          </a:p>
          <a:p>
            <a:r>
              <a:rPr b="1"/>
              <a:t>Why this matters:</a:t>
            </a:r>
          </a:p>
          <a:p>
            <a:pPr lvl="1"/>
            <a:r>
              <a:t>Manual testing doesn't scale</a:t>
            </a:r>
          </a:p>
          <a:p>
            <a:pPr lvl="1"/>
            <a:r>
              <a:t>Automated tests give confidence to ship fast</a:t>
            </a:r>
          </a:p>
          <a:p>
            <a:pPr lvl="1"/>
            <a:r>
              <a:t>Tests are a safety net — not a replacement for good 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Frameworks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Demo of Unit, Integration, and End-to-End testing</a:t>
            </a:r>
          </a:p>
          <a:p>
            <a:r>
              <a:t>Node.js / Express JWT App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Unit: test functions</a:t>
            </a:r>
          </a:p>
          <a:p>
            <a:r>
              <a:t>• Integration: test APIs</a:t>
            </a:r>
          </a:p>
          <a:p>
            <a:r>
              <a:t>• E2E: test full user flow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Unit Testing (Jest)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Fast (ms) - Tests isolated functions with no dependencies</a:t>
            </a:r>
          </a:p>
          <a:p>
            <a:endParaRPr b="1"/>
          </a:p>
          <a:p>
            <a:r>
              <a:rPr b="1"/>
              <a:t>Example from utils.test.js:</a:t>
            </a:r>
          </a:p>
          <a:p>
            <a:r>
              <a:rPr sz="1400">
                <a:latin typeface="Consolas"/>
                <a:cs typeface="Consolas"/>
              </a:rPr>
              <a:t>test('rejects short password', () =&gt; {</a:t>
            </a:r>
          </a:p>
          <a:p>
            <a:r>
              <a:rPr sz="1400">
                <a:latin typeface="Consolas"/>
                <a:cs typeface="Consolas"/>
              </a:rPr>
              <a:t>  const result = validateCredentials('alice', '123');</a:t>
            </a:r>
          </a:p>
          <a:p>
            <a:r>
              <a:rPr sz="1400">
                <a:latin typeface="Consolas"/>
                <a:cs typeface="Consolas"/>
              </a:rPr>
              <a:t>  expect(result.valid).toBe(false);</a:t>
            </a:r>
          </a:p>
          <a:p>
            <a:r>
              <a:rPr sz="1400">
                <a:latin typeface="Consolas"/>
                <a:cs typeface="Consolas"/>
              </a:rPr>
              <a:t>});</a:t>
            </a:r>
          </a:p>
          <a:p>
            <a:endParaRPr sz="1400">
              <a:latin typeface="Consolas"/>
              <a:cs typeface="Consolas"/>
            </a:endParaRPr>
          </a:p>
          <a:p>
            <a:pPr lvl="1"/>
            <a:r>
              <a:t>No server, no database, no network - just function in, result out</a:t>
            </a:r>
          </a:p>
          <a:p>
            <a:pPr lvl="1"/>
            <a:r>
              <a:t>Covers: valid inputs, invalid inputs, edge cases, null handling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Integration Testing (Supertest)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Medium speed - Tests API routes and middleware together</a:t>
            </a:r>
          </a:p>
          <a:p>
            <a:endParaRPr b="1"/>
          </a:p>
          <a:p>
            <a:r>
              <a:rPr b="1"/>
              <a:t>Example from api.test.js (using Supertest):</a:t>
            </a:r>
          </a:p>
          <a:p>
            <a:r>
              <a:rPr sz="1400">
                <a:latin typeface="Consolas"/>
                <a:cs typeface="Consolas"/>
              </a:rPr>
              <a:t>test('registers a new user', async () =&gt; {</a:t>
            </a:r>
          </a:p>
          <a:p>
            <a:r>
              <a:rPr sz="1400">
                <a:latin typeface="Consolas"/>
                <a:cs typeface="Consolas"/>
              </a:rPr>
              <a:t>  const res = await request(app)</a:t>
            </a:r>
          </a:p>
          <a:p>
            <a:r>
              <a:rPr sz="1400">
                <a:latin typeface="Consolas"/>
                <a:cs typeface="Consolas"/>
              </a:rPr>
              <a:t>    .post('/api/register')</a:t>
            </a:r>
          </a:p>
          <a:p>
            <a:r>
              <a:rPr sz="1400">
                <a:latin typeface="Consolas"/>
                <a:cs typeface="Consolas"/>
              </a:rPr>
              <a:t>    .send({ username: 'alice', password: 'pass123' });</a:t>
            </a:r>
          </a:p>
          <a:p>
            <a:r>
              <a:rPr sz="1400">
                <a:latin typeface="Consolas"/>
                <a:cs typeface="Consolas"/>
              </a:rPr>
              <a:t>  expect(res.status).toBe(201);</a:t>
            </a:r>
          </a:p>
          <a:p>
            <a:r>
              <a:rPr sz="1400">
                <a:latin typeface="Consolas"/>
                <a:cs typeface="Consolas"/>
              </a:rPr>
              <a:t>});</a:t>
            </a:r>
          </a:p>
          <a:p>
            <a:endParaRPr sz="1400">
              <a:latin typeface="Consolas"/>
              <a:cs typeface="Consolas"/>
            </a:endParaRPr>
          </a:p>
          <a:p>
            <a:pPr lvl="1"/>
            <a:r>
              <a:t>Supertest makes HTTP requests without starting a real server</a:t>
            </a:r>
          </a:p>
          <a:p>
            <a:pPr lvl="1"/>
            <a:r>
              <a:t>Verifies status codes, response bodies, auth flow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End-to-End Testing (Playwright)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Slower (seconds) - Tests full app in a real Chromium browser</a:t>
            </a:r>
          </a:p>
          <a:p>
            <a:endParaRPr b="1"/>
          </a:p>
          <a:p>
            <a:r>
              <a:rPr b="1"/>
              <a:t>Example from auth.spec.js (using Playwright):</a:t>
            </a:r>
          </a:p>
          <a:p>
            <a:r>
              <a:rPr sz="1400">
                <a:latin typeface="Consolas"/>
                <a:cs typeface="Consolas"/>
              </a:rPr>
              <a:t>test('can register and login', async ({ page }) =&gt; {</a:t>
            </a:r>
          </a:p>
          <a:p>
            <a:r>
              <a:rPr sz="1400">
                <a:latin typeface="Consolas"/>
                <a:cs typeface="Consolas"/>
              </a:rPr>
              <a:t>  await page.locator('input[type="text"]')</a:t>
            </a:r>
          </a:p>
          <a:p>
            <a:r>
              <a:rPr sz="1400">
                <a:latin typeface="Consolas"/>
                <a:cs typeface="Consolas"/>
              </a:rPr>
              <a:t>    .fill('alice');</a:t>
            </a:r>
          </a:p>
          <a:p>
            <a:r>
              <a:rPr sz="1400">
                <a:latin typeface="Consolas"/>
                <a:cs typeface="Consolas"/>
              </a:rPr>
              <a:t>  await page.locator('button').click();</a:t>
            </a:r>
          </a:p>
          <a:p>
            <a:r>
              <a:rPr sz="1400">
                <a:latin typeface="Consolas"/>
                <a:cs typeface="Consolas"/>
              </a:rPr>
              <a:t>  await expect(page.locator('.success'))</a:t>
            </a:r>
          </a:p>
          <a:p>
            <a:r>
              <a:rPr sz="1400">
                <a:latin typeface="Consolas"/>
                <a:cs typeface="Consolas"/>
              </a:rPr>
              <a:t>    .toBeVisible();</a:t>
            </a:r>
          </a:p>
          <a:p>
            <a:r>
              <a:rPr sz="1400">
                <a:latin typeface="Consolas"/>
                <a:cs typeface="Consolas"/>
              </a:rPr>
              <a:t>});</a:t>
            </a:r>
          </a:p>
          <a:p>
            <a:endParaRPr sz="1400">
              <a:latin typeface="Consolas"/>
              <a:cs typeface="Consolas"/>
            </a:endParaRPr>
          </a:p>
          <a:p>
            <a:pPr lvl="1"/>
            <a:r>
              <a:t>Fills forms, clicks buttons, asserts on visible page content</a:t>
            </a:r>
          </a:p>
          <a:p>
            <a:pPr lvl="1"/>
            <a:r>
              <a:t>Catches real-world bugs that unit/integration tests miss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Project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>
                <a:latin typeface="Consolas"/>
                <a:cs typeface="Consolas"/>
              </a:rPr>
              <a:t>server.js              # Express app with JWT auth</a:t>
            </a:r>
          </a:p>
          <a:p>
            <a:r>
              <a:rPr sz="1400">
                <a:latin typeface="Consolas"/>
                <a:cs typeface="Consolas"/>
              </a:rPr>
              <a:t>utils.js               # Pure functions (unit test targets)</a:t>
            </a:r>
          </a:p>
          <a:p>
            <a:r>
              <a:rPr sz="1400">
                <a:latin typeface="Consolas"/>
                <a:cs typeface="Consolas"/>
              </a:rPr>
              <a:t>public/index.html      # React frontend</a:t>
            </a:r>
          </a:p>
          <a:p>
            <a:r>
              <a:rPr sz="1400">
                <a:latin typeface="Consolas"/>
                <a:cs typeface="Consolas"/>
              </a:rPr>
              <a:t>playwright.config.js   # E2E test config</a:t>
            </a:r>
          </a:p>
          <a:p>
            <a:r>
              <a:rPr sz="1400">
                <a:latin typeface="Consolas"/>
                <a:cs typeface="Consolas"/>
              </a:rPr>
              <a:t>tests/</a:t>
            </a:r>
          </a:p>
          <a:p>
            <a:r>
              <a:rPr sz="1400">
                <a:latin typeface="Consolas"/>
                <a:cs typeface="Consolas"/>
              </a:rPr>
              <a:t>  unit/utils.test.js         # Jest unit tests</a:t>
            </a:r>
          </a:p>
          <a:p>
            <a:r>
              <a:rPr sz="1400">
                <a:latin typeface="Consolas"/>
                <a:cs typeface="Consolas"/>
              </a:rPr>
              <a:t>  integration/api.test.js    # Supertest API tests</a:t>
            </a:r>
          </a:p>
          <a:p>
            <a:r>
              <a:rPr sz="1400">
                <a:latin typeface="Consolas"/>
                <a:cs typeface="Consolas"/>
              </a:rPr>
              <a:t>  e2e/auth.spec.js           # Playwright browser tests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Running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600" b="1">
                <a:latin typeface="Consolas"/>
                <a:cs typeface="Consolas"/>
              </a:rPr>
              <a:t>npm test</a:t>
            </a:r>
            <a:r>
              <a:rPr sz="1600"/>
              <a:t>              Unit + Integration (Jest)</a:t>
            </a:r>
          </a:p>
          <a:p>
            <a:r>
              <a:rPr sz="1600" b="1">
                <a:latin typeface="Consolas"/>
                <a:cs typeface="Consolas"/>
              </a:rPr>
              <a:t>npm run test:unit</a:t>
            </a:r>
            <a:r>
              <a:rPr sz="1600"/>
              <a:t>   Unit tests only</a:t>
            </a:r>
          </a:p>
          <a:p>
            <a:r>
              <a:rPr sz="1600" b="1">
                <a:latin typeface="Consolas"/>
                <a:cs typeface="Consolas"/>
              </a:rPr>
              <a:t>npm run test:integration</a:t>
            </a:r>
            <a:r>
              <a:rPr sz="1600"/>
              <a:t>  API tests only</a:t>
            </a:r>
          </a:p>
          <a:p>
            <a:r>
              <a:rPr sz="1600" b="1">
                <a:latin typeface="Consolas"/>
                <a:cs typeface="Consolas"/>
              </a:rPr>
              <a:t>npm run test:e2e</a:t>
            </a:r>
            <a:r>
              <a:rPr sz="1600"/>
              <a:t>    Browser tests (Playwright)</a:t>
            </a:r>
          </a:p>
          <a:p>
            <a:r>
              <a:rPr sz="1600" b="1">
                <a:latin typeface="Consolas"/>
                <a:cs typeface="Consolas"/>
              </a:rPr>
              <a:t>npm run test:all</a:t>
            </a:r>
            <a:r>
              <a:rPr sz="1600"/>
              <a:t>    Everything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Try It - GitHub Codespaces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Open the demo repo in Codespaces:</a:t>
            </a:r>
          </a:p>
          <a:p>
            <a:pPr lvl="1"/>
            <a:r>
              <a:t>Go to the repo on GitHub</a:t>
            </a:r>
          </a:p>
          <a:p>
            <a:pPr lvl="1"/>
            <a:r>
              <a:t>Click the green Code button, then Codespaces tab</a:t>
            </a:r>
          </a:p>
          <a:p>
            <a:pPr lvl="1"/>
            <a:r>
              <a:t>Click “Create codespace on main”</a:t>
            </a:r>
          </a:p>
          <a:p>
            <a:endParaRPr/>
          </a:p>
          <a:p>
            <a:r>
              <a:rPr b="1"/>
              <a:t>Everything is pre-configured:</a:t>
            </a:r>
          </a:p>
          <a:p>
            <a:pPr lvl="1"/>
            <a:r>
              <a:t>Node.js 20 + npm dependencies auto-installed</a:t>
            </a:r>
          </a:p>
          <a:p>
            <a:pPr lvl="1"/>
            <a:r>
              <a:t>Playwright browsers auto-installed</a:t>
            </a:r>
          </a:p>
          <a:p>
            <a:pPr lvl="1"/>
            <a:r>
              <a:t>VS Code extensions for Jest and Playwright</a:t>
            </a:r>
          </a:p>
          <a:p>
            <a:endParaRPr/>
          </a:p>
          <a:p>
            <a:r>
              <a:rPr b="1"/>
              <a:t>Run all tests immediately:</a:t>
            </a:r>
          </a:p>
          <a:p>
            <a:r>
              <a:rPr sz="1600" b="1">
                <a:latin typeface="Consolas"/>
                <a:cs typeface="Consolas"/>
              </a:rPr>
              <a:t>npm run test:all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0191-DD60-0685-3E39-FF4E674C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Parts of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FFDC-216F-728D-0D9A-69E33D638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Core Engineering Pillars</a:t>
            </a:r>
            <a:endParaRPr lang="en-US" dirty="0"/>
          </a:p>
          <a:p>
            <a:r>
              <a:rPr lang="en-US" b="1" dirty="0"/>
              <a:t>Authentication &amp; Authorization</a:t>
            </a:r>
            <a:endParaRPr lang="en-US" dirty="0"/>
          </a:p>
          <a:p>
            <a:r>
              <a:rPr lang="en-US" b="1" dirty="0"/>
              <a:t>Testing</a:t>
            </a:r>
            <a:r>
              <a:rPr lang="en-US" dirty="0"/>
              <a:t> (Unit &amp; Integration)</a:t>
            </a:r>
          </a:p>
          <a:p>
            <a:r>
              <a:rPr lang="en-US" b="1" dirty="0"/>
              <a:t>Deployment</a:t>
            </a:r>
            <a:r>
              <a:rPr lang="en-US" dirty="0"/>
              <a:t> (Architecture &amp; CI/CD Pipelines)</a:t>
            </a:r>
          </a:p>
          <a:p>
            <a:r>
              <a:rPr lang="en-US" b="1" dirty="0"/>
              <a:t>Agentic Systems</a:t>
            </a:r>
            <a:r>
              <a:rPr lang="en-US" dirty="0"/>
              <a:t> (</a:t>
            </a:r>
            <a:r>
              <a:rPr lang="en-US" dirty="0" err="1"/>
              <a:t>LangChain</a:t>
            </a:r>
            <a:r>
              <a:rPr lang="en-US" dirty="0"/>
              <a:t> &amp; Tooling)</a:t>
            </a:r>
            <a:br>
              <a:rPr lang="en-US" dirty="0"/>
            </a:br>
            <a:endParaRPr lang="en-US" dirty="0"/>
          </a:p>
          <a:p>
            <a:pPr marL="139700" indent="0">
              <a:buNone/>
            </a:pPr>
            <a:r>
              <a:rPr lang="en-US" b="1" dirty="0"/>
              <a:t>In Parallel, We Will:</a:t>
            </a:r>
            <a:endParaRPr lang="en-US" dirty="0"/>
          </a:p>
          <a:p>
            <a:r>
              <a:rPr lang="en-US" dirty="0"/>
              <a:t>Deepen our understanding of </a:t>
            </a:r>
            <a:r>
              <a:rPr lang="en-US" b="1" dirty="0"/>
              <a:t>React fundamentals and patterns</a:t>
            </a:r>
            <a:endParaRPr lang="en-US" dirty="0"/>
          </a:p>
          <a:p>
            <a:r>
              <a:rPr lang="en-US" dirty="0"/>
              <a:t>Compare and evaluate </a:t>
            </a:r>
            <a:r>
              <a:rPr lang="en-US" b="1" dirty="0"/>
              <a:t>modern web frameworks</a:t>
            </a:r>
            <a:r>
              <a:rPr lang="en-US" dirty="0"/>
              <a:t> (e.g., Flask)</a:t>
            </a:r>
          </a:p>
          <a:p>
            <a:r>
              <a:rPr lang="en-US" dirty="0"/>
              <a:t>Connect architectural decisions to real-world tradeoffs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427F4-9F46-A8B9-5C26-7DC758766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Test Output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Jest (Unit + Integration):</a:t>
            </a:r>
          </a:p>
          <a:p>
            <a:r>
              <a:rPr sz="1200">
                <a:latin typeface="Consolas"/>
                <a:cs typeface="Consolas"/>
              </a:rPr>
              <a:t>PASS tests/unit/utils.test.js</a:t>
            </a:r>
          </a:p>
          <a:p>
            <a:r>
              <a:rPr sz="1200">
                <a:latin typeface="Consolas"/>
                <a:cs typeface="Consolas"/>
              </a:rPr>
              <a:t>  validateCredentials</a:t>
            </a:r>
          </a:p>
          <a:p>
            <a:r>
              <a:rPr sz="1200">
                <a:latin typeface="Consolas"/>
                <a:cs typeface="Consolas"/>
              </a:rPr>
              <a:t>    ✓ accepts valid username and password (2 ms)</a:t>
            </a:r>
          </a:p>
          <a:p>
            <a:r>
              <a:rPr sz="1200">
                <a:latin typeface="Consolas"/>
                <a:cs typeface="Consolas"/>
              </a:rPr>
              <a:t>    ✓ rejects missing username (1 ms)</a:t>
            </a:r>
          </a:p>
          <a:p>
            <a:r>
              <a:rPr sz="1200">
                <a:latin typeface="Consolas"/>
                <a:cs typeface="Consolas"/>
              </a:rPr>
              <a:t>    ✓ rejects short password (&lt; 6 characters)</a:t>
            </a:r>
          </a:p>
          <a:p>
            <a:r>
              <a:rPr sz="1200">
                <a:latin typeface="Consolas"/>
                <a:cs typeface="Consolas"/>
              </a:rPr>
              <a:t>Tests: 22 passed, 22 total | Time: 0.98s</a:t>
            </a:r>
          </a:p>
          <a:p>
            <a:endParaRPr sz="1200">
              <a:latin typeface="Consolas"/>
              <a:cs typeface="Consolas"/>
            </a:endParaRPr>
          </a:p>
          <a:p>
            <a:r>
              <a:rPr b="1"/>
              <a:t>Playwright (E2E):</a:t>
            </a:r>
          </a:p>
          <a:p>
            <a:r>
              <a:rPr sz="1200">
                <a:latin typeface="Consolas"/>
                <a:cs typeface="Consolas"/>
              </a:rPr>
              <a:t>✓ page displays the title and login status (868ms)</a:t>
            </a:r>
          </a:p>
          <a:p>
            <a:r>
              <a:rPr sz="1200">
                <a:latin typeface="Consolas"/>
                <a:cs typeface="Consolas"/>
              </a:rPr>
              <a:t>✓ can register, login, and access the secret (1.3s)</a:t>
            </a:r>
          </a:p>
          <a:p>
            <a:r>
              <a:rPr sz="1200">
                <a:latin typeface="Consolas"/>
                <a:cs typeface="Consolas"/>
              </a:rPr>
              <a:t>✓ logout clears the session (1.1s)</a:t>
            </a:r>
          </a:p>
          <a:p>
            <a:r>
              <a:rPr sz="1200">
                <a:latin typeface="Consolas"/>
                <a:cs typeface="Consolas"/>
              </a:rPr>
              <a:t>5 passed (5.8s)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Exercise: Write Your Own Tests (ungraded)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Add one new test to each layer. See the README for hints and solutions.</a:t>
            </a:r>
          </a:p>
          <a:p>
            <a:endParaRPr/>
          </a:p>
          <a:p>
            <a:r>
              <a:rPr b="1"/>
              <a:t>1. Unit Test</a:t>
            </a:r>
          </a:p>
          <a:p>
            <a:pPr lvl="1"/>
            <a:r>
              <a:t>Test validateCredentials with a whitespace-only username</a:t>
            </a:r>
          </a:p>
          <a:p>
            <a:pPr lvl="1"/>
            <a:r>
              <a:t>Does the current code handle this? If not, fix the bug!</a:t>
            </a:r>
          </a:p>
          <a:p>
            <a:endParaRPr/>
          </a:p>
          <a:p>
            <a:r>
              <a:rPr b="1"/>
              <a:t>2. Integration Test</a:t>
            </a:r>
          </a:p>
          <a:p>
            <a:pPr lvl="1"/>
            <a:r>
              <a:t>Test that /api/refresh returns a new access token after login</a:t>
            </a:r>
          </a:p>
          <a:p>
            <a:endParaRPr/>
          </a:p>
          <a:p>
            <a:r>
              <a:rPr b="1"/>
              <a:t>3. E2E Test</a:t>
            </a:r>
          </a:p>
          <a:p>
            <a:pPr lvl="1"/>
            <a:r>
              <a:t>Test that registering a duplicate username shows an error in the UI</a:t>
            </a:r>
          </a:p>
          <a:p>
            <a:endParaRPr/>
          </a:p>
          <a:p>
            <a:r>
              <a:rPr b="1"/>
              <a:t>Verify:</a:t>
            </a:r>
            <a:r>
              <a:rPr sz="1600">
                <a:latin typeface="Consolas"/>
                <a:cs typeface="Consolas"/>
              </a:rPr>
              <a:t> npm run test:all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/>
              <a:t>Use all 3 testing layers</a:t>
            </a:r>
          </a:p>
          <a:p>
            <a:pPr lvl="1"/>
            <a:r>
              <a:t>Unit tests catch logic bugs fast; integration tests verify APIs; E2E tests catch real user-facing bugs</a:t>
            </a:r>
          </a:p>
          <a:p>
            <a:r>
              <a:rPr b="1"/>
              <a:t>Balance speed vs realism</a:t>
            </a:r>
          </a:p>
          <a:p>
            <a:pPr lvl="1"/>
            <a:r>
              <a:t>More unit tests (fast), fewer E2E tests (slow but realistic)</a:t>
            </a:r>
          </a:p>
          <a:p>
            <a:r>
              <a:rPr b="1"/>
              <a:t>Automate testing in your workflow</a:t>
            </a:r>
          </a:p>
          <a:p>
            <a:pPr lvl="1"/>
            <a:r>
              <a:t>CI/CD runs tests on every push - catch bugs before production</a:t>
            </a:r>
          </a:p>
          <a:p>
            <a:r>
              <a:rPr b="1"/>
              <a:t>Tests document expected behavior</a:t>
            </a:r>
          </a:p>
          <a:p>
            <a:pPr lvl="1"/>
            <a:r>
              <a:t>If the tests pass, the API contract is met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4BDC-9516-21CA-6651-13F75FAB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-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D80C1-EB9D-C875-02D6-C10F99AB0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- [Web Application Testing for QA Teams: A Step-by-Step Guide](https://</a:t>
            </a:r>
            <a:r>
              <a:rPr lang="en-US" dirty="0" err="1"/>
              <a:t>www.virtuosoqa.com</a:t>
            </a:r>
            <a:r>
              <a:rPr lang="en-US" dirty="0"/>
              <a:t>/post/testing-web-applications)</a:t>
            </a:r>
          </a:p>
          <a:p>
            <a:pPr marL="139700" indent="0">
              <a:buNone/>
            </a:pPr>
            <a:r>
              <a:rPr lang="en-US" dirty="0"/>
              <a:t>- [Jest Documentation](https://</a:t>
            </a:r>
            <a:r>
              <a:rPr lang="en-US" dirty="0" err="1"/>
              <a:t>jestjs.io</a:t>
            </a:r>
            <a:r>
              <a:rPr lang="en-US" dirty="0"/>
              <a:t>/docs/getting-started)</a:t>
            </a:r>
          </a:p>
          <a:p>
            <a:pPr marL="139700" indent="0">
              <a:buNone/>
            </a:pPr>
            <a:r>
              <a:rPr lang="en-US" dirty="0"/>
              <a:t>- [</a:t>
            </a:r>
            <a:r>
              <a:rPr lang="en-US" dirty="0" err="1"/>
              <a:t>Supertest</a:t>
            </a:r>
            <a:r>
              <a:rPr lang="en-US" dirty="0"/>
              <a:t> Documentation](https://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ladjs</a:t>
            </a:r>
            <a:r>
              <a:rPr lang="en-US" dirty="0"/>
              <a:t>/</a:t>
            </a:r>
            <a:r>
              <a:rPr lang="en-US" dirty="0" err="1"/>
              <a:t>supertest</a:t>
            </a:r>
            <a:r>
              <a:rPr lang="en-US" dirty="0"/>
              <a:t>)</a:t>
            </a:r>
          </a:p>
          <a:p>
            <a:pPr marL="139700" indent="0">
              <a:buNone/>
            </a:pPr>
            <a:r>
              <a:rPr lang="en-US" dirty="0"/>
              <a:t>- [Playwright Testing Documentation](https://</a:t>
            </a:r>
            <a:r>
              <a:rPr lang="en-US" dirty="0" err="1"/>
              <a:t>playwright.dev</a:t>
            </a:r>
            <a:r>
              <a:rPr lang="en-US" dirty="0"/>
              <a:t>/docs/intro)</a:t>
            </a:r>
          </a:p>
          <a:p>
            <a:pPr marL="139700" indent="0">
              <a:buNone/>
            </a:pPr>
            <a:r>
              <a:rPr lang="en-US" dirty="0"/>
              <a:t>- [Testing Pyramid (Martin Fowler)](https://</a:t>
            </a:r>
            <a:r>
              <a:rPr lang="en-US" dirty="0" err="1"/>
              <a:t>martinfowler.com</a:t>
            </a:r>
            <a:r>
              <a:rPr lang="en-US" dirty="0"/>
              <a:t>/articles/practical-test-</a:t>
            </a:r>
            <a:r>
              <a:rPr lang="en-US" dirty="0" err="1"/>
              <a:t>pyramid.html</a:t>
            </a:r>
            <a:r>
              <a:rPr lang="en-US" dirty="0"/>
              <a:t>)</a:t>
            </a:r>
          </a:p>
          <a:p>
            <a:pPr marL="139700" indent="0">
              <a:buNone/>
            </a:pPr>
            <a:r>
              <a:rPr lang="en-US" dirty="0"/>
              <a:t>- [Google Testing Blog](https://</a:t>
            </a:r>
            <a:r>
              <a:rPr lang="en-US" dirty="0" err="1"/>
              <a:t>testing.googleblog.com</a:t>
            </a:r>
            <a:r>
              <a:rPr lang="en-US" dirty="0"/>
              <a:t>/)</a:t>
            </a:r>
          </a:p>
          <a:p>
            <a:pPr marL="139700" indent="0">
              <a:buNone/>
            </a:pPr>
            <a:br>
              <a:rPr lang="en-US" dirty="0"/>
            </a:br>
            <a:endParaRPr lang="en-US" dirty="0"/>
          </a:p>
          <a:p>
            <a:pPr marL="139700" indent="0">
              <a:buNone/>
            </a:pPr>
            <a:r>
              <a:rPr lang="en-US" dirty="0"/>
              <a:t>- [Cypress vs Playwright Comparison](https://</a:t>
            </a:r>
            <a:r>
              <a:rPr lang="en-US" dirty="0" err="1"/>
              <a:t>www.cypress.io</a:t>
            </a:r>
            <a:r>
              <a:rPr lang="en-US" dirty="0"/>
              <a:t>/blog/cypress-vs-playwright)</a:t>
            </a:r>
          </a:p>
          <a:p>
            <a:pPr marL="139700" indent="0">
              <a:buNone/>
            </a:pPr>
            <a:br>
              <a:rPr lang="en-US" dirty="0"/>
            </a:b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C45B8-9C74-F04B-B2AB-7BECD74CF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 we know our code actually works?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Testing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Ensures reliability</a:t>
            </a:r>
          </a:p>
          <a:p>
            <a:r>
              <a:rPr dirty="0"/>
              <a:t>Prevents regressions</a:t>
            </a:r>
          </a:p>
          <a:p>
            <a:r>
              <a:rPr dirty="0"/>
              <a:t>Improves code quality</a:t>
            </a:r>
          </a:p>
          <a:p>
            <a:r>
              <a:rPr dirty="0"/>
              <a:t>Enables faster</a:t>
            </a:r>
            <a:r>
              <a:rPr lang="en-US" dirty="0"/>
              <a:t>, reliable </a:t>
            </a:r>
            <a:r>
              <a:rPr dirty="0"/>
              <a:t>development</a:t>
            </a:r>
            <a:endParaRPr lang="en-US" dirty="0"/>
          </a:p>
          <a:p>
            <a:r>
              <a:rPr lang="en-US" dirty="0"/>
              <a:t>Without testing, can’t make changes without breaking things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E8B9-460C-5F0F-2912-EE7FB0EE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Test-Driven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7B319-5921-ECAA-C9E0-618F9328D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3E9E6-DCC2-3857-7060-4ADAD6A6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4447"/>
            <a:ext cx="7772400" cy="4837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7103FC-93FA-31E9-1027-4B30DF1CBD2E}"/>
              </a:ext>
            </a:extLst>
          </p:cNvPr>
          <p:cNvSpPr txBox="1"/>
          <p:nvPr/>
        </p:nvSpPr>
        <p:spPr>
          <a:xfrm>
            <a:off x="8511988" y="2931459"/>
            <a:ext cx="299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Particularly Important in the age of AI</a:t>
            </a:r>
          </a:p>
        </p:txBody>
      </p:sp>
    </p:spTree>
    <p:extLst>
      <p:ext uri="{BB962C8B-B14F-4D97-AF65-F5344CB8AC3E}">
        <p14:creationId xmlns:p14="http://schemas.microsoft.com/office/powerpoint/2010/main" val="392160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B1F1-979F-CED9-6C55-0368E30B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Functionality and Deployments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19069-4CF4-C8BD-5FBD-D99C16EB5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D2F9-53F9-F0EA-8387-77C4B762DA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6A695-51E0-2708-2DC7-1F6A5210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30" y="2199512"/>
            <a:ext cx="9624588" cy="2345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7243BA-A2A7-6669-30FD-25F1933B3B66}"/>
              </a:ext>
            </a:extLst>
          </p:cNvPr>
          <p:cNvSpPr txBox="1"/>
          <p:nvPr/>
        </p:nvSpPr>
        <p:spPr>
          <a:xfrm>
            <a:off x="4161193" y="6492875"/>
            <a:ext cx="6138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martinfowler.com</a:t>
            </a:r>
            <a:r>
              <a:rPr lang="en-US" dirty="0"/>
              <a:t>/articles/practical-test-</a:t>
            </a:r>
            <a:r>
              <a:rPr lang="en-US" dirty="0" err="1"/>
              <a:t>pyramid.html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1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Unit Tests</a:t>
            </a:r>
          </a:p>
          <a:p>
            <a:pPr lvl="1"/>
            <a:r>
              <a:t>Test a single function in isolation</a:t>
            </a:r>
          </a:p>
          <a:p>
            <a:pPr lvl="1"/>
            <a:r>
              <a:t>Example: does bcrypt.hash() produce a valid hash?</a:t>
            </a:r>
          </a:p>
          <a:p>
            <a:pPr lvl="1"/>
            <a:r>
              <a:t>Fast — run hundreds in seconds</a:t>
            </a:r>
          </a:p>
          <a:p>
            <a:r>
              <a:rPr b="1"/>
              <a:t>Integration Tests</a:t>
            </a:r>
          </a:p>
          <a:p>
            <a:pPr lvl="1"/>
            <a:r>
              <a:t>Test components working together</a:t>
            </a:r>
          </a:p>
          <a:p>
            <a:pPr lvl="1"/>
            <a:r>
              <a:t>Example: does POST /api/register actually store a user?</a:t>
            </a:r>
          </a:p>
          <a:p>
            <a:pPr lvl="1"/>
            <a:r>
              <a:t>Slower — may need a running server or database</a:t>
            </a:r>
          </a:p>
          <a:p>
            <a:r>
              <a:rPr b="1"/>
              <a:t>End-to-End (E2E) Tests</a:t>
            </a:r>
          </a:p>
          <a:p>
            <a:pPr lvl="1"/>
            <a:r>
              <a:t>Test the full user flow from client to server</a:t>
            </a:r>
          </a:p>
          <a:p>
            <a:pPr lvl="1"/>
            <a:r>
              <a:t>Example: register → login → access protected route</a:t>
            </a:r>
          </a:p>
          <a:p>
            <a:pPr lvl="1"/>
            <a:r>
              <a:t>Slowest — but catches real-world bugs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Testing Pyramid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CF14A-1E68-2456-5A87-FF6FB99473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79"/>
          <a:stretch>
            <a:fillRect/>
          </a:stretch>
        </p:blipFill>
        <p:spPr>
          <a:xfrm>
            <a:off x="838200" y="1070087"/>
            <a:ext cx="7772400" cy="563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1D3982"/>
      </a:accent1>
      <a:accent2>
        <a:srgbClr val="FD719F"/>
      </a:accent2>
      <a:accent3>
        <a:srgbClr val="EAB036"/>
      </a:accent3>
      <a:accent4>
        <a:srgbClr val="35045D"/>
      </a:accent4>
      <a:accent5>
        <a:srgbClr val="7573D1"/>
      </a:accent5>
      <a:accent6>
        <a:srgbClr val="E6AD34"/>
      </a:accent6>
      <a:hlink>
        <a:srgbClr val="5CC6DC"/>
      </a:hlink>
      <a:folHlink>
        <a:srgbClr val="266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1316</Words>
  <Application>Microsoft Macintosh PowerPoint</Application>
  <PresentationFormat>Widescreen</PresentationFormat>
  <Paragraphs>185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Raleway ExtraBold</vt:lpstr>
      <vt:lpstr>Raleway SemiBold</vt:lpstr>
      <vt:lpstr>Geist</vt:lpstr>
      <vt:lpstr>Raleway</vt:lpstr>
      <vt:lpstr>Consolas</vt:lpstr>
      <vt:lpstr>Arial</vt:lpstr>
      <vt:lpstr>Calibri</vt:lpstr>
      <vt:lpstr>1_Office Theme</vt:lpstr>
      <vt:lpstr>Web Science Application Development</vt:lpstr>
      <vt:lpstr>Next Parts of Class</vt:lpstr>
      <vt:lpstr>Readings - Testing</vt:lpstr>
      <vt:lpstr>How do we know our code actually works?</vt:lpstr>
      <vt:lpstr>Why Testing Matters</vt:lpstr>
      <vt:lpstr>Test-Driven Development</vt:lpstr>
      <vt:lpstr>Testing Functionality and Deployments </vt:lpstr>
      <vt:lpstr>Types of Tests</vt:lpstr>
      <vt:lpstr>The Testing Pyramid</vt:lpstr>
      <vt:lpstr>Testing in the Demo Repo</vt:lpstr>
      <vt:lpstr>Automated Testing &amp; CI/CD</vt:lpstr>
      <vt:lpstr>Testing Frameworks Overview</vt:lpstr>
      <vt:lpstr>Testing Layers</vt:lpstr>
      <vt:lpstr>Unit Testing (Jest)</vt:lpstr>
      <vt:lpstr>Integration Testing (Supertest)</vt:lpstr>
      <vt:lpstr>End-to-End Testing (Playwright)</vt:lpstr>
      <vt:lpstr>Project Structure</vt:lpstr>
      <vt:lpstr>Running Tests</vt:lpstr>
      <vt:lpstr>Try It - GitHub Codespaces</vt:lpstr>
      <vt:lpstr>What Test Output Looks Like</vt:lpstr>
      <vt:lpstr>Exercise: Write Your Own Tests (ungraded)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 Byrd</dc:creator>
  <cp:lastModifiedBy>Kuruzovich, Jason Nicholas</cp:lastModifiedBy>
  <cp:revision>6</cp:revision>
  <dcterms:created xsi:type="dcterms:W3CDTF">2024-03-21T15:18:40Z</dcterms:created>
  <dcterms:modified xsi:type="dcterms:W3CDTF">2026-03-23T19:51:36Z</dcterms:modified>
</cp:coreProperties>
</file>