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4" r:id="rId30"/>
    <p:sldId id="295" r:id="rId31"/>
    <p:sldId id="296" r:id="rId32"/>
    <p:sldId id="297" r:id="rId33"/>
    <p:sldId id="298" r:id="rId34"/>
    <p:sldId id="299" r:id="rId35"/>
    <p:sldId id="300" r:id="rId36"/>
    <p:sldId id="301" r:id="rId37"/>
    <p:sldId id="302" r:id="rId38"/>
    <p:sldId id="303" r:id="rId39"/>
    <p:sldId id="304" r:id="rId40"/>
    <p:sldId id="292" r:id="rId41"/>
    <p:sldId id="293"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Lst>
  <p:sldSz cx="12192000" cy="6858000"/>
  <p:notesSz cx="6858000" cy="9144000"/>
  <p:embeddedFontLst>
    <p:embeddedFont>
      <p:font typeface="Raleway" pitchFamily="2" charset="77"/>
      <p:regular r:id="rId56"/>
      <p:bold r:id="rId57"/>
      <p:italic r:id="rId58"/>
      <p:boldItalic r:id="rId59"/>
    </p:embeddedFont>
    <p:embeddedFont>
      <p:font typeface="Raleway ExtraBold" pitchFamily="2" charset="77"/>
      <p:bold r:id="rId60"/>
      <p:italic r:id="rId61"/>
      <p:boldItalic r:id="rId62"/>
    </p:embeddedFont>
    <p:embeddedFont>
      <p:font typeface="Raleway SemiBold" pitchFamily="2" charset="77"/>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0" roundtripDataSignature="AMtx7mgJIPsVM9PdwC/BelE/w58o2aAl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591"/>
  </p:normalViewPr>
  <p:slideViewPr>
    <p:cSldViewPr snapToGrid="0">
      <p:cViewPr varScale="1">
        <p:scale>
          <a:sx n="118" d="100"/>
          <a:sy n="118" d="100"/>
        </p:scale>
        <p:origin x="71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12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heatsheetseries.owasp.org/cheatsheets/Authorization_Cheat_Shee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89dc543835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89dc54383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hlinkClick r:id="rId3"/>
              </a:rPr>
              <a:t>OWASP Authorization Cheat Sheet</a:t>
            </a:r>
            <a:endParaRPr lang="en-US" dirty="0"/>
          </a:p>
          <a:p>
            <a:r>
              <a:rPr lang="en-US" dirty="0"/>
              <a:t>https://</a:t>
            </a:r>
            <a:r>
              <a:rPr lang="en-US" dirty="0" err="1"/>
              <a:t>cheatsheetseries.owasp.org</a:t>
            </a:r>
            <a:r>
              <a:rPr lang="en-US" dirty="0"/>
              <a:t>/</a:t>
            </a:r>
            <a:r>
              <a:rPr lang="en-US" dirty="0" err="1"/>
              <a:t>cheatsheets</a:t>
            </a:r>
            <a:r>
              <a:rPr lang="en-US" dirty="0"/>
              <a:t>/</a:t>
            </a:r>
            <a:r>
              <a:rPr lang="en-US" dirty="0" err="1"/>
              <a:t>Authorization_Cheat_Sheet.html?utm_source</a:t>
            </a:r>
            <a:r>
              <a:rPr lang="en-US" dirty="0"/>
              <a:t>=</a:t>
            </a:r>
            <a:r>
              <a:rPr lang="en-US" dirty="0" err="1"/>
              <a:t>chatgpt.com</a:t>
            </a:r>
            <a:endParaRPr lang="en-US" dirty="0"/>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t>WorkOS</a:t>
            </a:r>
            <a:r>
              <a:rPr lang="en-US" b="1" dirty="0"/>
              <a:t> — OAuth and JWT Best Practices</a:t>
            </a:r>
            <a:endParaRPr lang="en-US" dirty="0"/>
          </a:p>
          <a:p>
            <a:r>
              <a:rPr lang="en-US" dirty="0"/>
              <a:t>https://</a:t>
            </a:r>
            <a:r>
              <a:rPr lang="en-US" dirty="0" err="1"/>
              <a:t>workos.com</a:t>
            </a:r>
            <a:r>
              <a:rPr lang="en-US" dirty="0"/>
              <a:t>/blog/</a:t>
            </a:r>
            <a:r>
              <a:rPr lang="en-US" dirty="0" err="1"/>
              <a:t>oauth-and-jwt-how-to-use-and-best-practices?utm_source</a:t>
            </a:r>
            <a:r>
              <a:rPr lang="en-US" dirty="0"/>
              <a:t>=</a:t>
            </a:r>
            <a:r>
              <a:rPr lang="en-US" dirty="0" err="1"/>
              <a:t>chatgpt.com</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534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264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Title Slide">
  <p:cSld name="White Title Slide">
    <p:bg>
      <p:bgPr>
        <a:solidFill>
          <a:schemeClr val="lt1"/>
        </a:solidFill>
        <a:effectLst/>
      </p:bgPr>
    </p:bg>
    <p:spTree>
      <p:nvGrpSpPr>
        <p:cNvPr id="1" name="Shape 15"/>
        <p:cNvGrpSpPr/>
        <p:nvPr/>
      </p:nvGrpSpPr>
      <p:grpSpPr>
        <a:xfrm>
          <a:off x="0" y="0"/>
          <a:ext cx="0" cy="0"/>
          <a:chOff x="0" y="0"/>
          <a:chExt cx="0" cy="0"/>
        </a:xfrm>
      </p:grpSpPr>
      <p:sp>
        <p:nvSpPr>
          <p:cNvPr id="16" name="Google Shape;16;g389dc543835_0_273"/>
          <p:cNvSpPr/>
          <p:nvPr/>
        </p:nvSpPr>
        <p:spPr>
          <a:xfrm>
            <a:off x="0" y="6540075"/>
            <a:ext cx="453300" cy="31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g389dc543835_0_273"/>
          <p:cNvSpPr txBox="1">
            <a:spLocks noGrp="1"/>
          </p:cNvSpPr>
          <p:nvPr>
            <p:ph type="dt" idx="10"/>
          </p:nvPr>
        </p:nvSpPr>
        <p:spPr>
          <a:xfrm>
            <a:off x="3149994" y="6642095"/>
            <a:ext cx="2743200" cy="1230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389dc543835_0_273"/>
          <p:cNvSpPr txBox="1">
            <a:spLocks noGrp="1"/>
          </p:cNvSpPr>
          <p:nvPr>
            <p:ph type="title"/>
          </p:nvPr>
        </p:nvSpPr>
        <p:spPr>
          <a:xfrm>
            <a:off x="884255" y="571639"/>
            <a:ext cx="10434000" cy="2232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8000"/>
              <a:buFont typeface="Geist"/>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g389dc543835_0_273"/>
          <p:cNvPicPr preferRelativeResize="0"/>
          <p:nvPr/>
        </p:nvPicPr>
        <p:blipFill rotWithShape="1">
          <a:blip r:embed="rId2">
            <a:alphaModFix/>
          </a:blip>
          <a:srcRect/>
          <a:stretch/>
        </p:blipFill>
        <p:spPr>
          <a:xfrm>
            <a:off x="11947526" y="0"/>
            <a:ext cx="273050" cy="6858000"/>
          </a:xfrm>
          <a:prstGeom prst="rect">
            <a:avLst/>
          </a:prstGeom>
          <a:noFill/>
          <a:ln>
            <a:noFill/>
          </a:ln>
        </p:spPr>
      </p:pic>
      <p:pic>
        <p:nvPicPr>
          <p:cNvPr id="20" name="Google Shape;20;g389dc543835_0_273"/>
          <p:cNvPicPr preferRelativeResize="0"/>
          <p:nvPr/>
        </p:nvPicPr>
        <p:blipFill rotWithShape="1">
          <a:blip r:embed="rId3">
            <a:alphaModFix/>
          </a:blip>
          <a:srcRect/>
          <a:stretch/>
        </p:blipFill>
        <p:spPr>
          <a:xfrm>
            <a:off x="116127" y="6575025"/>
            <a:ext cx="274320" cy="1632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4 1">
  <p:cSld name="Custom Layout 4 1">
    <p:spTree>
      <p:nvGrpSpPr>
        <p:cNvPr id="1" name="Shape 21"/>
        <p:cNvGrpSpPr/>
        <p:nvPr/>
      </p:nvGrpSpPr>
      <p:grpSpPr>
        <a:xfrm>
          <a:off x="0" y="0"/>
          <a:ext cx="0" cy="0"/>
          <a:chOff x="0" y="0"/>
          <a:chExt cx="0" cy="0"/>
        </a:xfrm>
      </p:grpSpPr>
      <p:sp>
        <p:nvSpPr>
          <p:cNvPr id="22" name="Google Shape;22;p127"/>
          <p:cNvSpPr txBox="1">
            <a:spLocks noGrp="1"/>
          </p:cNvSpPr>
          <p:nvPr>
            <p:ph type="title"/>
          </p:nvPr>
        </p:nvSpPr>
        <p:spPr>
          <a:xfrm>
            <a:off x="838200" y="365125"/>
            <a:ext cx="10515600" cy="691515"/>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Raleway ExtraBold"/>
              <a:buNone/>
              <a:defRPr sz="3200" b="0" i="0" u="none" strike="noStrike" cap="none">
                <a:solidFill>
                  <a:schemeClr val="dk1"/>
                </a:solidFill>
                <a:latin typeface="Raleway ExtraBold"/>
                <a:ea typeface="Raleway ExtraBold"/>
                <a:cs typeface="Raleway ExtraBold"/>
                <a:sym typeface="Raleway Extra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Raleway"/>
              <a:buNone/>
              <a:defRPr sz="1200" b="0" i="0" u="none" strike="noStrike" cap="none">
                <a:solidFill>
                  <a:srgbClr val="888888"/>
                </a:solidFill>
                <a:latin typeface="Raleway"/>
                <a:ea typeface="Raleway"/>
                <a:cs typeface="Raleway"/>
                <a:sym typeface="Raleway"/>
              </a:defRPr>
            </a:lvl1pPr>
            <a:lvl2pPr marR="0" lvl="1"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2pPr>
            <a:lvl3pPr marR="0" lvl="2"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3pPr>
            <a:lvl4pPr marR="0" lvl="3"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4pPr>
            <a:lvl5pPr marR="0" lvl="4"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5pPr>
            <a:lvl6pPr marR="0" lvl="5"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6pPr>
            <a:lvl7pPr marR="0" lvl="6"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7pPr>
            <a:lvl8pPr marR="0" lvl="7"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8pPr>
            <a:lvl9pPr marR="0" lvl="8"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9pPr>
          </a:lstStyle>
          <a:p>
            <a:endParaRPr/>
          </a:p>
        </p:txBody>
      </p:sp>
      <p:sp>
        <p:nvSpPr>
          <p:cNvPr id="24" name="Google Shape;24;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Raleway"/>
              <a:buNone/>
              <a:defRPr sz="1200" b="0" i="0" u="none" strike="noStrike" cap="none">
                <a:solidFill>
                  <a:srgbClr val="888888"/>
                </a:solidFill>
                <a:latin typeface="Raleway"/>
                <a:ea typeface="Raleway"/>
                <a:cs typeface="Raleway"/>
                <a:sym typeface="Raleway"/>
              </a:defRPr>
            </a:lvl1pPr>
            <a:lvl2pPr marR="0" lvl="1"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2pPr>
            <a:lvl3pPr marR="0" lvl="2"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3pPr>
            <a:lvl4pPr marR="0" lvl="3"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4pPr>
            <a:lvl5pPr marR="0" lvl="4"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5pPr>
            <a:lvl6pPr marR="0" lvl="5"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6pPr>
            <a:lvl7pPr marR="0" lvl="6"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7pPr>
            <a:lvl8pPr marR="0" lvl="7"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8pPr>
            <a:lvl9pPr marR="0" lvl="8" algn="l">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9pPr>
          </a:lstStyle>
          <a:p>
            <a:endParaRPr/>
          </a:p>
        </p:txBody>
      </p:sp>
      <p:sp>
        <p:nvSpPr>
          <p:cNvPr id="25" name="Google Shape;25;p127"/>
          <p:cNvSpPr txBox="1">
            <a:spLocks noGrp="1"/>
          </p:cNvSpPr>
          <p:nvPr>
            <p:ph type="body" idx="1"/>
          </p:nvPr>
        </p:nvSpPr>
        <p:spPr>
          <a:xfrm>
            <a:off x="838200" y="1239520"/>
            <a:ext cx="10515600" cy="493268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300"/>
              </a:spcBef>
              <a:spcAft>
                <a:spcPts val="0"/>
              </a:spcAft>
              <a:buClr>
                <a:schemeClr val="dk1"/>
              </a:buClr>
              <a:buSzPts val="1400"/>
              <a:buFont typeface="Arial"/>
              <a:buChar char="◉"/>
              <a:defRPr sz="2800"/>
            </a:lvl1pPr>
            <a:lvl2pPr marL="914400" lvl="1" indent="-298450" algn="l">
              <a:lnSpc>
                <a:spcPct val="100000"/>
              </a:lnSpc>
              <a:spcBef>
                <a:spcPts val="300"/>
              </a:spcBef>
              <a:spcAft>
                <a:spcPts val="0"/>
              </a:spcAft>
              <a:buClr>
                <a:schemeClr val="dk1"/>
              </a:buClr>
              <a:buSzPts val="1100"/>
              <a:buFont typeface="Arial"/>
              <a:buChar char="◉"/>
              <a:defRPr sz="2200"/>
            </a:lvl2pPr>
            <a:lvl3pPr marL="1371600" lvl="2" indent="-285750" algn="l">
              <a:lnSpc>
                <a:spcPct val="100000"/>
              </a:lnSpc>
              <a:spcBef>
                <a:spcPts val="300"/>
              </a:spcBef>
              <a:spcAft>
                <a:spcPts val="0"/>
              </a:spcAft>
              <a:buClr>
                <a:schemeClr val="dk1"/>
              </a:buClr>
              <a:buSzPts val="900"/>
              <a:buFont typeface="Arial"/>
              <a:buChar char="◉"/>
              <a:defRPr sz="1800"/>
            </a:lvl3pPr>
            <a:lvl4pPr marL="1828800" lvl="3" indent="-271462" algn="l">
              <a:lnSpc>
                <a:spcPct val="100000"/>
              </a:lnSpc>
              <a:spcBef>
                <a:spcPts val="300"/>
              </a:spcBef>
              <a:spcAft>
                <a:spcPts val="0"/>
              </a:spcAft>
              <a:buClr>
                <a:schemeClr val="dk1"/>
              </a:buClr>
              <a:buSzPts val="675"/>
              <a:buFont typeface="Arial"/>
              <a:buChar char="◉"/>
              <a:defRPr sz="900"/>
            </a:lvl4pPr>
            <a:lvl5pPr marL="2286000" lvl="4" indent="-271462" algn="l">
              <a:lnSpc>
                <a:spcPct val="100000"/>
              </a:lnSpc>
              <a:spcBef>
                <a:spcPts val="300"/>
              </a:spcBef>
              <a:spcAft>
                <a:spcPts val="0"/>
              </a:spcAft>
              <a:buClr>
                <a:schemeClr val="dk1"/>
              </a:buClr>
              <a:buSzPts val="675"/>
              <a:buFont typeface="Arial"/>
              <a:buChar char="◉"/>
              <a:defRPr sz="9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7"/>
          <p:cNvSpPr/>
          <p:nvPr/>
        </p:nvSpPr>
        <p:spPr>
          <a:xfrm>
            <a:off x="-10407" y="6179634"/>
            <a:ext cx="428959" cy="431812"/>
          </a:xfrm>
          <a:prstGeom prst="flowChartDelay">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27" name="Google Shape;27;p127"/>
          <p:cNvSpPr txBox="1">
            <a:spLocks noGrp="1"/>
          </p:cNvSpPr>
          <p:nvPr>
            <p:ph type="sldNum" idx="12"/>
          </p:nvPr>
        </p:nvSpPr>
        <p:spPr>
          <a:xfrm>
            <a:off x="-76200" y="6259550"/>
            <a:ext cx="494700" cy="27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Slide">
  <p:cSld name="Title_Slide">
    <p:spTree>
      <p:nvGrpSpPr>
        <p:cNvPr id="1" name="Shape 94"/>
        <p:cNvGrpSpPr/>
        <p:nvPr/>
      </p:nvGrpSpPr>
      <p:grpSpPr>
        <a:xfrm>
          <a:off x="0" y="0"/>
          <a:ext cx="0" cy="0"/>
          <a:chOff x="0" y="0"/>
          <a:chExt cx="0" cy="0"/>
        </a:xfrm>
      </p:grpSpPr>
      <p:pic>
        <p:nvPicPr>
          <p:cNvPr id="95" name="Google Shape;95;p126" descr="A logo with yellow and purple lines&#10;&#10;Description automatically generated"/>
          <p:cNvPicPr preferRelativeResize="0"/>
          <p:nvPr/>
        </p:nvPicPr>
        <p:blipFill rotWithShape="1">
          <a:blip r:embed="rId2">
            <a:alphaModFix/>
          </a:blip>
          <a:srcRect t="9247" b="6524"/>
          <a:stretch/>
        </p:blipFill>
        <p:spPr>
          <a:xfrm>
            <a:off x="10505966" y="5457001"/>
            <a:ext cx="1267549" cy="1321537"/>
          </a:xfrm>
          <a:prstGeom prst="rect">
            <a:avLst/>
          </a:prstGeom>
          <a:noFill/>
          <a:ln>
            <a:noFill/>
          </a:ln>
        </p:spPr>
      </p:pic>
      <p:sp>
        <p:nvSpPr>
          <p:cNvPr id="96" name="Google Shape;96;p126"/>
          <p:cNvSpPr/>
          <p:nvPr/>
        </p:nvSpPr>
        <p:spPr>
          <a:xfrm>
            <a:off x="0" y="0"/>
            <a:ext cx="12192000" cy="53395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4470FE"/>
              </a:solidFill>
              <a:latin typeface="Raleway"/>
              <a:ea typeface="Raleway"/>
              <a:cs typeface="Raleway"/>
              <a:sym typeface="Raleway"/>
            </a:endParaRPr>
          </a:p>
        </p:txBody>
      </p:sp>
      <p:sp>
        <p:nvSpPr>
          <p:cNvPr id="97" name="Google Shape;97;p126"/>
          <p:cNvSpPr txBox="1">
            <a:spLocks noGrp="1"/>
          </p:cNvSpPr>
          <p:nvPr>
            <p:ph type="title"/>
          </p:nvPr>
        </p:nvSpPr>
        <p:spPr>
          <a:xfrm>
            <a:off x="845457" y="2712199"/>
            <a:ext cx="10515600" cy="64764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400"/>
              <a:buFont typeface="Raleway ExtraBold"/>
              <a:buNone/>
              <a:defRPr sz="4400" b="0">
                <a:solidFill>
                  <a:schemeClr val="lt1"/>
                </a:solidFill>
                <a:latin typeface="Raleway ExtraBold"/>
                <a:ea typeface="Raleway ExtraBold"/>
                <a:cs typeface="Raleway ExtraBold"/>
                <a:sym typeface="Raleway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6"/>
          <p:cNvSpPr txBox="1">
            <a:spLocks noGrp="1"/>
          </p:cNvSpPr>
          <p:nvPr>
            <p:ph type="body" idx="1"/>
          </p:nvPr>
        </p:nvSpPr>
        <p:spPr>
          <a:xfrm>
            <a:off x="845457" y="3359850"/>
            <a:ext cx="10515600" cy="91864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6"/>
          <p:cNvSpPr txBox="1">
            <a:spLocks noGrp="1"/>
          </p:cNvSpPr>
          <p:nvPr>
            <p:ph type="body" idx="2"/>
          </p:nvPr>
        </p:nvSpPr>
        <p:spPr>
          <a:xfrm>
            <a:off x="2244044" y="4639940"/>
            <a:ext cx="9117013" cy="53657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800"/>
              <a:buNone/>
              <a:defRPr sz="1100">
                <a:solidFill>
                  <a:schemeClr val="lt1"/>
                </a:solidFill>
              </a:defRPr>
            </a:lvl1pPr>
            <a:lvl2pPr marL="914400" lvl="1" indent="-228600" algn="l">
              <a:lnSpc>
                <a:spcPct val="90000"/>
              </a:lnSpc>
              <a:spcBef>
                <a:spcPts val="500"/>
              </a:spcBef>
              <a:spcAft>
                <a:spcPts val="0"/>
              </a:spcAft>
              <a:buSzPts val="2400"/>
              <a:buNone/>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0" name="Google Shape;100;p126"/>
          <p:cNvSpPr/>
          <p:nvPr/>
        </p:nvSpPr>
        <p:spPr>
          <a:xfrm>
            <a:off x="3812207" y="5405040"/>
            <a:ext cx="1440204" cy="14239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26"/>
          <p:cNvSpPr/>
          <p:nvPr/>
        </p:nvSpPr>
        <p:spPr>
          <a:xfrm>
            <a:off x="468429" y="5457001"/>
            <a:ext cx="1822317" cy="132153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 name="Google Shape;102;p126" descr="A yellow and black rectangle with a black background&#10;&#10;Description automatically generated"/>
          <p:cNvPicPr preferRelativeResize="0"/>
          <p:nvPr/>
        </p:nvPicPr>
        <p:blipFill rotWithShape="1">
          <a:blip r:embed="rId5">
            <a:alphaModFix/>
          </a:blip>
          <a:srcRect/>
          <a:stretch/>
        </p:blipFill>
        <p:spPr>
          <a:xfrm>
            <a:off x="6473016" y="5594997"/>
            <a:ext cx="2812345" cy="10440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act_Slide">
  <p:cSld name="Contact_Slide">
    <p:spTree>
      <p:nvGrpSpPr>
        <p:cNvPr id="1" name="Shape 103"/>
        <p:cNvGrpSpPr/>
        <p:nvPr/>
      </p:nvGrpSpPr>
      <p:grpSpPr>
        <a:xfrm>
          <a:off x="0" y="0"/>
          <a:ext cx="0" cy="0"/>
          <a:chOff x="0" y="0"/>
          <a:chExt cx="0" cy="0"/>
        </a:xfrm>
      </p:grpSpPr>
      <p:sp>
        <p:nvSpPr>
          <p:cNvPr id="104" name="Google Shape;104;p137"/>
          <p:cNvSpPr/>
          <p:nvPr/>
        </p:nvSpPr>
        <p:spPr>
          <a:xfrm>
            <a:off x="0" y="1"/>
            <a:ext cx="12192000" cy="429783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05" name="Google Shape;105;p137"/>
          <p:cNvSpPr/>
          <p:nvPr/>
        </p:nvSpPr>
        <p:spPr>
          <a:xfrm>
            <a:off x="0" y="4289047"/>
            <a:ext cx="12192000" cy="29424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06" name="Google Shape;106;p137"/>
          <p:cNvSpPr txBox="1">
            <a:spLocks noGrp="1"/>
          </p:cNvSpPr>
          <p:nvPr>
            <p:ph type="body" idx="1"/>
          </p:nvPr>
        </p:nvSpPr>
        <p:spPr>
          <a:xfrm>
            <a:off x="418551" y="6232244"/>
            <a:ext cx="2744617" cy="20758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800"/>
              <a:buNone/>
              <a:defRPr sz="800" b="0">
                <a:solidFill>
                  <a:srgbClr val="262626"/>
                </a:solidFill>
                <a:latin typeface="Raleway SemiBold"/>
                <a:ea typeface="Raleway SemiBold"/>
                <a:cs typeface="Raleway SemiBold"/>
                <a:sym typeface="Raleway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37"/>
          <p:cNvSpPr txBox="1">
            <a:spLocks noGrp="1"/>
          </p:cNvSpPr>
          <p:nvPr>
            <p:ph type="body" idx="2"/>
          </p:nvPr>
        </p:nvSpPr>
        <p:spPr>
          <a:xfrm>
            <a:off x="418551" y="6383668"/>
            <a:ext cx="2744617" cy="182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99698"/>
              </a:buClr>
              <a:buSzPts val="700"/>
              <a:buNone/>
              <a:defRPr sz="700">
                <a:solidFill>
                  <a:srgbClr val="999698"/>
                </a:solidFill>
                <a:latin typeface="Raleway"/>
                <a:ea typeface="Raleway"/>
                <a:cs typeface="Raleway"/>
                <a:sym typeface="Raleway"/>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37"/>
          <p:cNvSpPr txBox="1">
            <a:spLocks noGrp="1"/>
          </p:cNvSpPr>
          <p:nvPr>
            <p:ph type="title"/>
          </p:nvPr>
        </p:nvSpPr>
        <p:spPr>
          <a:xfrm>
            <a:off x="838200" y="747091"/>
            <a:ext cx="8143754" cy="59557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Raleway ExtraBold"/>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7"/>
          <p:cNvSpPr txBox="1">
            <a:spLocks noGrp="1"/>
          </p:cNvSpPr>
          <p:nvPr>
            <p:ph type="body" idx="3"/>
          </p:nvPr>
        </p:nvSpPr>
        <p:spPr>
          <a:xfrm>
            <a:off x="838200" y="1342665"/>
            <a:ext cx="8143754" cy="3125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37"/>
          <p:cNvSpPr/>
          <p:nvPr/>
        </p:nvSpPr>
        <p:spPr>
          <a:xfrm>
            <a:off x="-10407" y="6179634"/>
            <a:ext cx="428959" cy="431812"/>
          </a:xfrm>
          <a:prstGeom prst="flowChartDelay">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Raleway"/>
              <a:ea typeface="Raleway"/>
              <a:cs typeface="Raleway"/>
              <a:sym typeface="Raleway"/>
            </a:endParaRPr>
          </a:p>
        </p:txBody>
      </p:sp>
      <p:pic>
        <p:nvPicPr>
          <p:cNvPr id="111" name="Google Shape;111;p137" descr="A logo with yellow and purple lines&#10;&#10;Description automatically generated"/>
          <p:cNvPicPr preferRelativeResize="0"/>
          <p:nvPr/>
        </p:nvPicPr>
        <p:blipFill rotWithShape="1">
          <a:blip r:embed="rId2">
            <a:alphaModFix/>
          </a:blip>
          <a:srcRect t="9247" b="6524"/>
          <a:stretch/>
        </p:blipFill>
        <p:spPr>
          <a:xfrm>
            <a:off x="11115230" y="5965371"/>
            <a:ext cx="762634" cy="795116"/>
          </a:xfrm>
          <a:prstGeom prst="rect">
            <a:avLst/>
          </a:prstGeom>
          <a:noFill/>
          <a:ln>
            <a:noFill/>
          </a:ln>
        </p:spPr>
      </p:pic>
      <p:sp>
        <p:nvSpPr>
          <p:cNvPr id="112" name="Google Shape;112;p137"/>
          <p:cNvSpPr/>
          <p:nvPr/>
        </p:nvSpPr>
        <p:spPr>
          <a:xfrm>
            <a:off x="7842666" y="5926300"/>
            <a:ext cx="866512" cy="85672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137"/>
          <p:cNvSpPr/>
          <p:nvPr/>
        </p:nvSpPr>
        <p:spPr>
          <a:xfrm>
            <a:off x="6091433" y="5957103"/>
            <a:ext cx="1096415" cy="7951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4" name="Google Shape;114;p137" descr="A yellow and black rectangle with a black background&#10;&#10;Description automatically generated"/>
          <p:cNvPicPr preferRelativeResize="0"/>
          <p:nvPr/>
        </p:nvPicPr>
        <p:blipFill rotWithShape="1">
          <a:blip r:embed="rId5">
            <a:alphaModFix/>
          </a:blip>
          <a:srcRect/>
          <a:stretch/>
        </p:blipFill>
        <p:spPr>
          <a:xfrm>
            <a:off x="9157823" y="6021963"/>
            <a:ext cx="1692075" cy="628142"/>
          </a:xfrm>
          <a:prstGeom prst="rect">
            <a:avLst/>
          </a:prstGeom>
          <a:noFill/>
          <a:ln>
            <a:noFill/>
          </a:ln>
        </p:spPr>
      </p:pic>
      <p:sp>
        <p:nvSpPr>
          <p:cNvPr id="115" name="Google Shape;115;p137"/>
          <p:cNvSpPr txBox="1">
            <a:spLocks noGrp="1"/>
          </p:cNvSpPr>
          <p:nvPr>
            <p:ph type="sldNum" idx="12"/>
          </p:nvPr>
        </p:nvSpPr>
        <p:spPr>
          <a:xfrm>
            <a:off x="-76200" y="6259550"/>
            <a:ext cx="494700" cy="27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1">
  <p:cSld name="1_Custom Layout 2 1">
    <p:bg>
      <p:bgPr>
        <a:solidFill>
          <a:schemeClr val="lt1"/>
        </a:solidFill>
        <a:effectLst/>
      </p:bgPr>
    </p:bg>
    <p:spTree>
      <p:nvGrpSpPr>
        <p:cNvPr id="1" name="Shape 116"/>
        <p:cNvGrpSpPr/>
        <p:nvPr/>
      </p:nvGrpSpPr>
      <p:grpSpPr>
        <a:xfrm>
          <a:off x="0" y="0"/>
          <a:ext cx="0" cy="0"/>
          <a:chOff x="0" y="0"/>
          <a:chExt cx="0" cy="0"/>
        </a:xfrm>
      </p:grpSpPr>
      <p:sp>
        <p:nvSpPr>
          <p:cNvPr id="117" name="Google Shape;117;p132"/>
          <p:cNvSpPr/>
          <p:nvPr/>
        </p:nvSpPr>
        <p:spPr>
          <a:xfrm rot="10800000">
            <a:off x="-4" y="914914"/>
            <a:ext cx="12192003" cy="5028170"/>
          </a:xfrm>
          <a:custGeom>
            <a:avLst/>
            <a:gdLst/>
            <a:ahLst/>
            <a:cxnLst/>
            <a:rect l="l" t="t" r="r" b="b"/>
            <a:pathLst>
              <a:path w="12192000" h="5028170" extrusionOk="0">
                <a:moveTo>
                  <a:pt x="7949170" y="5028170"/>
                </a:moveTo>
                <a:lnTo>
                  <a:pt x="4242831" y="5028170"/>
                </a:lnTo>
                <a:lnTo>
                  <a:pt x="4057552" y="4657612"/>
                </a:lnTo>
                <a:lnTo>
                  <a:pt x="0" y="4657612"/>
                </a:lnTo>
                <a:lnTo>
                  <a:pt x="0" y="4195708"/>
                </a:lnTo>
                <a:lnTo>
                  <a:pt x="0" y="3193429"/>
                </a:lnTo>
                <a:lnTo>
                  <a:pt x="0" y="3023614"/>
                </a:lnTo>
                <a:lnTo>
                  <a:pt x="0" y="2561710"/>
                </a:lnTo>
                <a:lnTo>
                  <a:pt x="0" y="2004556"/>
                </a:lnTo>
                <a:lnTo>
                  <a:pt x="0" y="1559431"/>
                </a:lnTo>
                <a:lnTo>
                  <a:pt x="0" y="370558"/>
                </a:lnTo>
                <a:lnTo>
                  <a:pt x="4057550" y="370558"/>
                </a:lnTo>
                <a:lnTo>
                  <a:pt x="4242830" y="0"/>
                </a:lnTo>
                <a:lnTo>
                  <a:pt x="7949169" y="0"/>
                </a:lnTo>
                <a:lnTo>
                  <a:pt x="8134447" y="370558"/>
                </a:lnTo>
                <a:lnTo>
                  <a:pt x="12192000" y="370558"/>
                </a:lnTo>
                <a:lnTo>
                  <a:pt x="12192000" y="1559431"/>
                </a:lnTo>
                <a:lnTo>
                  <a:pt x="12192000" y="1559431"/>
                </a:lnTo>
                <a:lnTo>
                  <a:pt x="12192000" y="2561710"/>
                </a:lnTo>
                <a:lnTo>
                  <a:pt x="12192000" y="2561710"/>
                </a:lnTo>
                <a:lnTo>
                  <a:pt x="12192000" y="4195708"/>
                </a:lnTo>
                <a:lnTo>
                  <a:pt x="12192000" y="4195708"/>
                </a:lnTo>
                <a:lnTo>
                  <a:pt x="12192000" y="4657612"/>
                </a:lnTo>
                <a:lnTo>
                  <a:pt x="8134449" y="4657612"/>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18" name="Google Shape;118;p132"/>
          <p:cNvSpPr txBox="1">
            <a:spLocks noGrp="1"/>
          </p:cNvSpPr>
          <p:nvPr>
            <p:ph type="title"/>
          </p:nvPr>
        </p:nvSpPr>
        <p:spPr>
          <a:xfrm>
            <a:off x="838200" y="2486025"/>
            <a:ext cx="10515600" cy="708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Raleway ExtraBold"/>
              <a:buNone/>
              <a:defRPr sz="4400" b="0">
                <a:solidFill>
                  <a:schemeClr val="lt1"/>
                </a:solidFill>
                <a:latin typeface="Raleway ExtraBold"/>
                <a:ea typeface="Raleway ExtraBold"/>
                <a:cs typeface="Raleway ExtraBold"/>
                <a:sym typeface="Raleway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32"/>
          <p:cNvSpPr txBox="1">
            <a:spLocks noGrp="1"/>
          </p:cNvSpPr>
          <p:nvPr>
            <p:ph type="body" idx="1"/>
          </p:nvPr>
        </p:nvSpPr>
        <p:spPr>
          <a:xfrm>
            <a:off x="838200" y="3194048"/>
            <a:ext cx="10515600" cy="92075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100"/>
              <a:buNone/>
              <a:defRPr sz="11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32"/>
          <p:cNvSpPr/>
          <p:nvPr/>
        </p:nvSpPr>
        <p:spPr>
          <a:xfrm>
            <a:off x="-10407" y="6179634"/>
            <a:ext cx="428959" cy="431812"/>
          </a:xfrm>
          <a:prstGeom prst="flowChartDelay">
            <a:avLst/>
          </a:prstGeom>
          <a:solidFill>
            <a:srgbClr val="990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Raleway"/>
              <a:ea typeface="Raleway"/>
              <a:cs typeface="Raleway"/>
              <a:sym typeface="Raleway"/>
            </a:endParaRPr>
          </a:p>
        </p:txBody>
      </p:sp>
      <p:sp>
        <p:nvSpPr>
          <p:cNvPr id="121" name="Google Shape;121;p132"/>
          <p:cNvSpPr txBox="1">
            <a:spLocks noGrp="1"/>
          </p:cNvSpPr>
          <p:nvPr>
            <p:ph type="sldNum" idx="12"/>
          </p:nvPr>
        </p:nvSpPr>
        <p:spPr>
          <a:xfrm>
            <a:off x="-94267" y="6259561"/>
            <a:ext cx="428730" cy="27195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1pPr>
            <a:lvl2pPr marL="0" marR="0" lvl="1"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2pPr>
            <a:lvl3pPr marL="0" marR="0" lvl="2"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3pPr>
            <a:lvl4pPr marL="0" marR="0" lvl="3"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4pPr>
            <a:lvl5pPr marL="0" marR="0" lvl="4"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5pPr>
            <a:lvl6pPr marL="0" marR="0" lvl="5"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6pPr>
            <a:lvl7pPr marL="0" marR="0" lvl="6"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7pPr>
            <a:lvl8pPr marL="0" marR="0" lvl="7"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8pPr>
            <a:lvl9pPr marL="0" marR="0" lvl="8" indent="0" algn="r">
              <a:lnSpc>
                <a:spcPct val="100000"/>
              </a:lnSpc>
              <a:spcBef>
                <a:spcPts val="0"/>
              </a:spcBef>
              <a:spcAft>
                <a:spcPts val="0"/>
              </a:spcAft>
              <a:buClr>
                <a:schemeClr val="lt1"/>
              </a:buClr>
              <a:buSzPts val="1200"/>
              <a:buFont typeface="Raleway ExtraBold"/>
              <a:buNone/>
              <a:defRPr sz="1200" b="0" i="0" u="none" strike="noStrike" cap="none">
                <a:solidFill>
                  <a:schemeClr val="lt1"/>
                </a:solidFill>
                <a:latin typeface="Raleway ExtraBold"/>
                <a:ea typeface="Raleway ExtraBold"/>
                <a:cs typeface="Raleway ExtraBold"/>
                <a:sym typeface="Raleway ExtraBol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3572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aleway ExtraBold"/>
              <a:buNone/>
              <a:defRPr sz="44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sp>
        <p:nvSpPr>
          <p:cNvPr id="12" name="Google Shape;12;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Raleway"/>
              <a:buNone/>
              <a:defRPr sz="1200" b="0" i="0" u="none" strike="noStrike" cap="none">
                <a:solidFill>
                  <a:srgbClr val="888888"/>
                </a:solidFill>
                <a:latin typeface="Raleway"/>
                <a:ea typeface="Raleway"/>
                <a:cs typeface="Raleway"/>
                <a:sym typeface="Raleway"/>
              </a:defRPr>
            </a:lvl1pPr>
            <a:lvl2pPr marR="0" lvl="1"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9pPr>
          </a:lstStyle>
          <a:p>
            <a:endParaRPr/>
          </a:p>
        </p:txBody>
      </p:sp>
      <p:sp>
        <p:nvSpPr>
          <p:cNvPr id="13" name="Google Shape;13;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Raleway"/>
              <a:buNone/>
              <a:defRPr sz="1200" b="0" i="0" u="none" strike="noStrike" cap="none">
                <a:solidFill>
                  <a:srgbClr val="888888"/>
                </a:solidFill>
                <a:latin typeface="Raleway"/>
                <a:ea typeface="Raleway"/>
                <a:cs typeface="Raleway"/>
                <a:sym typeface="Raleway"/>
              </a:defRPr>
            </a:lvl1pPr>
            <a:lvl2pPr marR="0" lvl="1"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1400"/>
              <a:buFont typeface="Raleway"/>
              <a:buNone/>
              <a:defRPr sz="1800" b="0" i="0" u="none" strike="noStrike" cap="none">
                <a:solidFill>
                  <a:schemeClr val="dk1"/>
                </a:solidFill>
                <a:latin typeface="Raleway"/>
                <a:ea typeface="Raleway"/>
                <a:cs typeface="Raleway"/>
                <a:sym typeface="Raleway"/>
              </a:defRPr>
            </a:lvl9pPr>
          </a:lstStyle>
          <a:p>
            <a:endParaRPr/>
          </a:p>
        </p:txBody>
      </p:sp>
      <p:sp>
        <p:nvSpPr>
          <p:cNvPr id="14" name="Google Shape;1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1pPr>
            <a:lvl2pPr marL="0" marR="0" lvl="1"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2pPr>
            <a:lvl3pPr marL="0" marR="0" lvl="2"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3pPr>
            <a:lvl4pPr marL="0" marR="0" lvl="3"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4pPr>
            <a:lvl5pPr marL="0" marR="0" lvl="4"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5pPr>
            <a:lvl6pPr marL="0" marR="0" lvl="5"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6pPr>
            <a:lvl7pPr marL="0" marR="0" lvl="6"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7pPr>
            <a:lvl8pPr marL="0" marR="0" lvl="7"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8pPr>
            <a:lvl9pPr marL="0" marR="0" lvl="8" indent="0" algn="r" rtl="0">
              <a:lnSpc>
                <a:spcPct val="100000"/>
              </a:lnSpc>
              <a:spcBef>
                <a:spcPts val="0"/>
              </a:spcBef>
              <a:spcAft>
                <a:spcPts val="0"/>
              </a:spcAft>
              <a:buClr>
                <a:srgbClr val="888888"/>
              </a:buClr>
              <a:buSzPts val="1200"/>
              <a:buFont typeface="Raleway"/>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t.ly/jason-rp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ddit.com/r/cryptography/comments/11tqci2/argon2_vs_bcrypt_vs_scrypt_vs_pbkdf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upabase.com/" TargetMode="External"/><Relationship Id="rId2" Type="http://schemas.openxmlformats.org/officeDocument/2006/relationships/hyperlink" Target="https://firebase.google.com/" TargetMode="External"/><Relationship Id="rId1" Type="http://schemas.openxmlformats.org/officeDocument/2006/relationships/slideLayout" Target="../slideLayouts/slideLayout2.xml"/><Relationship Id="rId4" Type="http://schemas.openxmlformats.org/officeDocument/2006/relationships/hyperlink" Target="https://aws.amazon.com/amplify/"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github.com/RPI-WS-spring-2026/amplify-vite-react-templa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heatsheetseries.owasp.org/cheatsheets/Authorization_Cheat_Shee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upabase.com/docs/guides/auth" TargetMode="External"/><Relationship Id="rId5" Type="http://schemas.openxmlformats.org/officeDocument/2006/relationships/hyperlink" Target="https://developers.google.com/identity/protocols/oauth2/resources/best-practices" TargetMode="External"/><Relationship Id="rId4" Type="http://schemas.openxmlformats.org/officeDocument/2006/relationships/hyperlink" Target="https://workos.com/blog/oauth-and-jwt-how-to-use-and-best-practice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89dc543835_0_2"/>
          <p:cNvSpPr txBox="1">
            <a:spLocks noGrp="1"/>
          </p:cNvSpPr>
          <p:nvPr>
            <p:ph type="dt" idx="10"/>
          </p:nvPr>
        </p:nvSpPr>
        <p:spPr>
          <a:xfrm>
            <a:off x="3149994" y="6642095"/>
            <a:ext cx="2743200" cy="1848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400"/>
              <a:buNone/>
            </a:pPr>
            <a:r>
              <a:rPr lang="en-US"/>
              <a:t>October 8, 2025</a:t>
            </a:r>
            <a:endParaRPr/>
          </a:p>
        </p:txBody>
      </p:sp>
      <p:sp>
        <p:nvSpPr>
          <p:cNvPr id="127" name="Google Shape;127;g389dc543835_0_2"/>
          <p:cNvSpPr txBox="1">
            <a:spLocks noGrp="1"/>
          </p:cNvSpPr>
          <p:nvPr>
            <p:ph type="title"/>
          </p:nvPr>
        </p:nvSpPr>
        <p:spPr>
          <a:xfrm>
            <a:off x="884255" y="571639"/>
            <a:ext cx="10434000" cy="2232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8000"/>
              <a:buFont typeface="Geist"/>
              <a:buNone/>
            </a:pPr>
            <a:r>
              <a:rPr lang="en-US" sz="6600" dirty="0">
                <a:solidFill>
                  <a:schemeClr val="dk1"/>
                </a:solidFill>
              </a:rPr>
              <a:t>Web Science Application Development</a:t>
            </a:r>
            <a:endParaRPr sz="6600" dirty="0">
              <a:solidFill>
                <a:schemeClr val="dk1"/>
              </a:solidFill>
            </a:endParaRPr>
          </a:p>
        </p:txBody>
      </p:sp>
      <p:pic>
        <p:nvPicPr>
          <p:cNvPr id="128" name="Google Shape;128;g389dc543835_0_2"/>
          <p:cNvPicPr preferRelativeResize="0"/>
          <p:nvPr/>
        </p:nvPicPr>
        <p:blipFill rotWithShape="1">
          <a:blip r:embed="rId3">
            <a:alphaModFix/>
          </a:blip>
          <a:srcRect/>
          <a:stretch/>
        </p:blipFill>
        <p:spPr>
          <a:xfrm>
            <a:off x="1094500" y="4750649"/>
            <a:ext cx="1695875" cy="984701"/>
          </a:xfrm>
          <a:prstGeom prst="rect">
            <a:avLst/>
          </a:prstGeom>
          <a:noFill/>
          <a:ln>
            <a:noFill/>
          </a:ln>
        </p:spPr>
      </p:pic>
      <p:sp>
        <p:nvSpPr>
          <p:cNvPr id="2" name="TextBox 1">
            <a:extLst>
              <a:ext uri="{FF2B5EF4-FFF2-40B4-BE49-F238E27FC236}">
                <a16:creationId xmlns:a16="http://schemas.microsoft.com/office/drawing/2014/main" id="{DD8A339F-DD0C-D34F-9D50-768FA1361B40}"/>
              </a:ext>
            </a:extLst>
          </p:cNvPr>
          <p:cNvSpPr txBox="1"/>
          <p:nvPr/>
        </p:nvSpPr>
        <p:spPr>
          <a:xfrm>
            <a:off x="4898572" y="4053762"/>
            <a:ext cx="3799114" cy="584775"/>
          </a:xfrm>
          <a:prstGeom prst="rect">
            <a:avLst/>
          </a:prstGeom>
          <a:noFill/>
        </p:spPr>
        <p:txBody>
          <a:bodyPr wrap="square" rtlCol="0">
            <a:spAutoFit/>
          </a:bodyPr>
          <a:lstStyle/>
          <a:p>
            <a:r>
              <a:rPr lang="en-US" sz="3200" b="1" dirty="0"/>
              <a:t>Jason Kuruzovich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2F47-38B5-AA9C-ECEB-B7C9C2CA7391}"/>
              </a:ext>
            </a:extLst>
          </p:cNvPr>
          <p:cNvSpPr>
            <a:spLocks noGrp="1"/>
          </p:cNvSpPr>
          <p:nvPr>
            <p:ph type="title"/>
          </p:nvPr>
        </p:nvSpPr>
        <p:spPr/>
        <p:txBody>
          <a:bodyPr/>
          <a:lstStyle/>
          <a:p>
            <a:r>
              <a:rPr lang="en-US" b="1" dirty="0"/>
              <a:t>What Is a JWT?</a:t>
            </a:r>
            <a:endParaRPr lang="en-US" dirty="0"/>
          </a:p>
        </p:txBody>
      </p:sp>
      <p:sp>
        <p:nvSpPr>
          <p:cNvPr id="3" name="Text Placeholder 2">
            <a:extLst>
              <a:ext uri="{FF2B5EF4-FFF2-40B4-BE49-F238E27FC236}">
                <a16:creationId xmlns:a16="http://schemas.microsoft.com/office/drawing/2014/main" id="{F6C0DC69-919B-C182-5F23-B05A1DFDB855}"/>
              </a:ext>
            </a:extLst>
          </p:cNvPr>
          <p:cNvSpPr>
            <a:spLocks noGrp="1"/>
          </p:cNvSpPr>
          <p:nvPr>
            <p:ph type="body" idx="1"/>
          </p:nvPr>
        </p:nvSpPr>
        <p:spPr/>
        <p:txBody>
          <a:bodyPr/>
          <a:lstStyle/>
          <a:p>
            <a:r>
              <a:rPr lang="en-US" b="1" dirty="0"/>
              <a:t>JSON Web Token (JWT):</a:t>
            </a:r>
            <a:r>
              <a:rPr lang="en-US" dirty="0"/>
              <a:t> a compact, URL-safe token for transmitting claims</a:t>
            </a:r>
          </a:p>
          <a:p>
            <a:r>
              <a:rPr lang="en-US" dirty="0"/>
              <a:t>Structure:</a:t>
            </a:r>
          </a:p>
          <a:p>
            <a:r>
              <a:rPr lang="en-US" b="1" dirty="0"/>
              <a:t>Header</a:t>
            </a:r>
            <a:r>
              <a:rPr lang="en-US" dirty="0"/>
              <a:t> — algorithm &amp; token type</a:t>
            </a:r>
          </a:p>
          <a:p>
            <a:r>
              <a:rPr lang="en-US" b="1" dirty="0"/>
              <a:t>Payload</a:t>
            </a:r>
            <a:r>
              <a:rPr lang="en-US" dirty="0"/>
              <a:t> — claims (user ID, role)</a:t>
            </a:r>
          </a:p>
          <a:p>
            <a:r>
              <a:rPr lang="en-US" b="1" dirty="0"/>
              <a:t>Signature</a:t>
            </a:r>
            <a:r>
              <a:rPr lang="en-US" dirty="0"/>
              <a:t> — cryptographically signed data</a:t>
            </a:r>
          </a:p>
          <a:p>
            <a:br>
              <a:rPr lang="en-US" dirty="0"/>
            </a:br>
            <a:endParaRPr lang="en-US" dirty="0"/>
          </a:p>
          <a:p>
            <a:r>
              <a:rPr lang="en-US" dirty="0"/>
              <a:t>Verified by server without storing session state  </a:t>
            </a:r>
          </a:p>
          <a:p>
            <a:endParaRPr lang="en-US" dirty="0"/>
          </a:p>
        </p:txBody>
      </p:sp>
      <p:sp>
        <p:nvSpPr>
          <p:cNvPr id="4" name="Slide Number Placeholder 3">
            <a:extLst>
              <a:ext uri="{FF2B5EF4-FFF2-40B4-BE49-F238E27FC236}">
                <a16:creationId xmlns:a16="http://schemas.microsoft.com/office/drawing/2014/main" id="{9F25B89A-5FDD-47E5-FA11-65023F0B22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36491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do we securely store passwords?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Password Hashing with bcrypt</a:t>
            </a:r>
          </a:p>
        </p:txBody>
      </p:sp>
      <p:sp>
        <p:nvSpPr>
          <p:cNvPr id="3" name="Text Placeholder 2"/>
          <p:cNvSpPr>
            <a:spLocks noGrp="1"/>
          </p:cNvSpPr>
          <p:nvPr>
            <p:ph type="body" idx="1"/>
          </p:nvPr>
        </p:nvSpPr>
        <p:spPr/>
        <p:txBody>
          <a:bodyPr/>
          <a:lstStyle/>
          <a:p>
            <a:r>
              <a:rPr b="1"/>
              <a:t>Never store passwords in plain text!</a:t>
            </a:r>
          </a:p>
          <a:p>
            <a:r>
              <a:t>Hashing = one-way function (cannot reverse)</a:t>
            </a:r>
          </a:p>
          <a:p>
            <a:pPr lvl="1"/>
            <a:r>
              <a:t>bcrypt adds a random salt automatically</a:t>
            </a:r>
          </a:p>
          <a:p>
            <a:pPr lvl="1"/>
            <a:r>
              <a:t>bcrypt is intentionally slow (cost factor)</a:t>
            </a:r>
          </a:p>
          <a:p>
            <a:r>
              <a:rPr b="1"/>
              <a:t>Flow:</a:t>
            </a:r>
          </a:p>
          <a:p>
            <a:pPr lvl="1"/>
            <a:r>
              <a:t>Registration: password → bcrypt.hash() → store hash</a:t>
            </a:r>
          </a:p>
          <a:p>
            <a:pPr lvl="1"/>
            <a:r>
              <a:t>Login: password + stored hash → bcrypt.compare() → true/false</a:t>
            </a:r>
          </a:p>
          <a:p>
            <a:r>
              <a:rPr b="1"/>
              <a:t>Why not SHA-256?</a:t>
            </a:r>
          </a:p>
          <a:p>
            <a:pPr lvl="1"/>
            <a:r>
              <a:t>Too fast — attackers can brute-force billions/sec</a:t>
            </a:r>
          </a:p>
          <a:p>
            <a:pPr lvl="1"/>
            <a:r>
              <a:t>No built-in salt — vulnerable to rainbow tables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Access Tokens vs Refresh Tokens</a:t>
            </a:r>
          </a:p>
        </p:txBody>
      </p:sp>
      <p:sp>
        <p:nvSpPr>
          <p:cNvPr id="3" name="Text Placeholder 2"/>
          <p:cNvSpPr>
            <a:spLocks noGrp="1"/>
          </p:cNvSpPr>
          <p:nvPr>
            <p:ph type="body" idx="1"/>
          </p:nvPr>
        </p:nvSpPr>
        <p:spPr/>
        <p:txBody>
          <a:bodyPr/>
          <a:lstStyle/>
          <a:p>
            <a:r>
              <a:rPr b="1"/>
              <a:t>Access Token</a:t>
            </a:r>
          </a:p>
          <a:p>
            <a:pPr lvl="1"/>
            <a:r>
              <a:t>Short-lived (15 min – 1 hr)</a:t>
            </a:r>
          </a:p>
          <a:p>
            <a:pPr lvl="1"/>
            <a:r>
              <a:t>Sent with every API request</a:t>
            </a:r>
          </a:p>
          <a:p>
            <a:pPr lvl="1"/>
            <a:r>
              <a:t>Contains user claims (ID, role)</a:t>
            </a:r>
          </a:p>
          <a:p>
            <a:pPr lvl="1"/>
            <a:r>
              <a:t>If stolen, limited damage window</a:t>
            </a:r>
          </a:p>
          <a:p>
            <a:r>
              <a:rPr b="1"/>
              <a:t>Refresh Token</a:t>
            </a:r>
          </a:p>
          <a:p>
            <a:pPr lvl="1"/>
            <a:r>
              <a:t>Long-lived (days – weeks)</a:t>
            </a:r>
          </a:p>
          <a:p>
            <a:pPr lvl="1"/>
            <a:r>
              <a:t>Used only to get a new access token</a:t>
            </a:r>
          </a:p>
          <a:p>
            <a:pPr lvl="1"/>
            <a:r>
              <a:t>Stored securely (httpOnly cookie or server-side)</a:t>
            </a:r>
          </a:p>
          <a:p>
            <a:pPr lvl="1"/>
            <a:r>
              <a:t>Can be revoked to "log out" a user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Token Refresh Flow</a:t>
            </a:r>
          </a:p>
        </p:txBody>
      </p:sp>
      <p:sp>
        <p:nvSpPr>
          <p:cNvPr id="3" name="Text Placeholder 2"/>
          <p:cNvSpPr>
            <a:spLocks noGrp="1"/>
          </p:cNvSpPr>
          <p:nvPr>
            <p:ph type="body" idx="1"/>
          </p:nvPr>
        </p:nvSpPr>
        <p:spPr/>
        <p:txBody>
          <a:bodyPr/>
          <a:lstStyle/>
          <a:p>
            <a:r>
              <a:t>1. User logs in → server returns access token + refresh token</a:t>
            </a:r>
          </a:p>
          <a:p>
            <a:r>
              <a:t>2. Client sends access token with each API request</a:t>
            </a:r>
          </a:p>
          <a:p>
            <a:r>
              <a:t>3. Access token expires (e.g., after 15 minutes)</a:t>
            </a:r>
          </a:p>
          <a:p>
            <a:r>
              <a:t>4. Client sends refresh token to /api/refresh</a:t>
            </a:r>
          </a:p>
          <a:p>
            <a:r>
              <a:t>5. Server verifies refresh token, issues new access token</a:t>
            </a:r>
          </a:p>
          <a:p>
            <a:r>
              <a:t>6. If refresh token is expired/revoked → user must log in again</a:t>
            </a:r>
          </a:p>
          <a:p>
            <a:r>
              <a:rPr b="1"/>
              <a:t>Benefits:</a:t>
            </a:r>
          </a:p>
          <a:p>
            <a:pPr lvl="1"/>
            <a:r>
              <a:t>Users stay logged in without re-entering credentials</a:t>
            </a:r>
          </a:p>
          <a:p>
            <a:pPr lvl="1"/>
            <a:r>
              <a:t>Compromised access tokens expire quickly</a:t>
            </a:r>
          </a:p>
          <a:p>
            <a:pPr lvl="1"/>
            <a:r>
              <a:t>Server can revoke refresh tokens (unlike stateless JWTs)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does OAuth fit 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OAuth 2.0: Delegated Authentication</a:t>
            </a:r>
          </a:p>
        </p:txBody>
      </p:sp>
      <p:sp>
        <p:nvSpPr>
          <p:cNvPr id="3" name="Text Placeholder 2"/>
          <p:cNvSpPr>
            <a:spLocks noGrp="1"/>
          </p:cNvSpPr>
          <p:nvPr>
            <p:ph type="body" idx="1"/>
          </p:nvPr>
        </p:nvSpPr>
        <p:spPr/>
        <p:txBody>
          <a:bodyPr/>
          <a:lstStyle/>
          <a:p>
            <a:r>
              <a:t>"Let users log in with Google/GitHub instead of a password"</a:t>
            </a:r>
          </a:p>
          <a:p>
            <a:r>
              <a:rPr b="1"/>
              <a:t>Key Players:</a:t>
            </a:r>
          </a:p>
          <a:p>
            <a:pPr lvl="1"/>
            <a:r>
              <a:t>Resource Owner — the user</a:t>
            </a:r>
          </a:p>
          <a:p>
            <a:pPr lvl="1"/>
            <a:r>
              <a:t>Client — your app</a:t>
            </a:r>
          </a:p>
          <a:p>
            <a:pPr lvl="1"/>
            <a:r>
              <a:t>Authorization Server — Google, GitHub, etc.</a:t>
            </a:r>
          </a:p>
          <a:p>
            <a:pPr lvl="1"/>
            <a:r>
              <a:t>Resource Server — API that holds user data</a:t>
            </a:r>
          </a:p>
          <a:p>
            <a:r>
              <a:rPr b="1"/>
              <a:t>Flow (Authorization Code):</a:t>
            </a:r>
          </a:p>
          <a:p>
            <a:pPr lvl="1"/>
            <a:r>
              <a:t>App redirects user to provider's login page</a:t>
            </a:r>
          </a:p>
          <a:p>
            <a:pPr lvl="1"/>
            <a:r>
              <a:t>User approves → provider sends auth code to your app</a:t>
            </a:r>
          </a:p>
          <a:p>
            <a:pPr lvl="1"/>
            <a:r>
              <a:t>App exchanges code for access token (server-to-server)</a:t>
            </a:r>
          </a:p>
          <a:p>
            <a:pPr lvl="1"/>
            <a:r>
              <a:t>App uses token to fetch user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JWT vs Session-Based Auth</a:t>
            </a:r>
          </a:p>
        </p:txBody>
      </p:sp>
      <p:sp>
        <p:nvSpPr>
          <p:cNvPr id="3" name="Text Placeholder 2"/>
          <p:cNvSpPr>
            <a:spLocks noGrp="1"/>
          </p:cNvSpPr>
          <p:nvPr>
            <p:ph type="body" idx="1"/>
          </p:nvPr>
        </p:nvSpPr>
        <p:spPr/>
        <p:txBody>
          <a:bodyPr/>
          <a:lstStyle/>
          <a:p>
            <a:r>
              <a:rPr b="1"/>
              <a:t>Session-Based:</a:t>
            </a:r>
          </a:p>
          <a:p>
            <a:pPr lvl="1"/>
            <a:r>
              <a:t>Server stores session in memory/database</a:t>
            </a:r>
          </a:p>
          <a:p>
            <a:pPr lvl="1"/>
            <a:r>
              <a:t>Client gets a session ID cookie</a:t>
            </a:r>
          </a:p>
          <a:p>
            <a:pPr lvl="1"/>
            <a:r>
              <a:t>Server looks up session on each request</a:t>
            </a:r>
          </a:p>
          <a:p>
            <a:pPr lvl="1"/>
            <a:r>
              <a:t>Easy to revoke (delete the session)</a:t>
            </a:r>
          </a:p>
          <a:p>
            <a:r>
              <a:rPr b="1"/>
              <a:t>JWT-Based:</a:t>
            </a:r>
          </a:p>
          <a:p>
            <a:pPr lvl="1"/>
            <a:r>
              <a:t>Server does NOT store state — token is self-contained</a:t>
            </a:r>
          </a:p>
          <a:p>
            <a:pPr lvl="1"/>
            <a:r>
              <a:t>Client stores token (localStorage, cookie, memory)</a:t>
            </a:r>
          </a:p>
          <a:p>
            <a:pPr lvl="1"/>
            <a:r>
              <a:t>Server verifies signature on each request</a:t>
            </a:r>
          </a:p>
          <a:p>
            <a:pPr lvl="1"/>
            <a:r>
              <a:t>Hard to revoke before expiry (need blocklist)</a:t>
            </a:r>
          </a:p>
          <a:p>
            <a:r>
              <a:rPr b="1"/>
              <a:t>Trade-off: JWTs scale better; sessions revoke easier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Middleware: Protecting Routes</a:t>
            </a:r>
          </a:p>
        </p:txBody>
      </p:sp>
      <p:sp>
        <p:nvSpPr>
          <p:cNvPr id="3" name="Text Placeholder 2"/>
          <p:cNvSpPr>
            <a:spLocks noGrp="1"/>
          </p:cNvSpPr>
          <p:nvPr>
            <p:ph type="body" idx="1"/>
          </p:nvPr>
        </p:nvSpPr>
        <p:spPr/>
        <p:txBody>
          <a:bodyPr/>
          <a:lstStyle/>
          <a:p>
            <a:r>
              <a:t>Middleware = function that runs before route handler</a:t>
            </a:r>
          </a:p>
          <a:p>
            <a:r>
              <a:rPr b="1"/>
              <a:t>Authentication middleware pattern:</a:t>
            </a:r>
          </a:p>
          <a:p>
            <a:pPr lvl="1"/>
            <a:r>
              <a:t>Extract token from Authorization header</a:t>
            </a:r>
          </a:p>
          <a:p>
            <a:pPr lvl="1"/>
            <a:r>
              <a:t>Verify token signature and expiration</a:t>
            </a:r>
          </a:p>
          <a:p>
            <a:pPr lvl="1"/>
            <a:r>
              <a:t>Attach user info to request object</a:t>
            </a:r>
          </a:p>
          <a:p>
            <a:pPr lvl="1"/>
            <a:r>
              <a:t>Call next() to proceed, or return 401/403</a:t>
            </a:r>
          </a:p>
          <a:p>
            <a:r>
              <a:rPr b="1"/>
              <a:t>401 Unauthorized — no token or invalid credentials</a:t>
            </a:r>
          </a:p>
          <a:p>
            <a:r>
              <a:rPr b="1"/>
              <a:t>403 Forbidden — token present but invalid/expired</a:t>
            </a:r>
          </a:p>
          <a:p>
            <a:r>
              <a:t>Apply per-route: app.get('/secret', authMiddleware, handler)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Security Best Practices</a:t>
            </a:r>
          </a:p>
        </p:txBody>
      </p:sp>
      <p:sp>
        <p:nvSpPr>
          <p:cNvPr id="3" name="Text Placeholder 2"/>
          <p:cNvSpPr>
            <a:spLocks noGrp="1"/>
          </p:cNvSpPr>
          <p:nvPr>
            <p:ph type="body" idx="1"/>
          </p:nvPr>
        </p:nvSpPr>
        <p:spPr/>
        <p:txBody>
          <a:bodyPr/>
          <a:lstStyle/>
          <a:p>
            <a:r>
              <a:rPr b="1"/>
              <a:t>Passwords:</a:t>
            </a:r>
          </a:p>
          <a:p>
            <a:pPr lvl="1"/>
            <a:r>
              <a:t>Always hash with bcrypt (cost factor &gt;= 10)</a:t>
            </a:r>
          </a:p>
          <a:p>
            <a:pPr lvl="1"/>
            <a:r>
              <a:t>Never log or return passwords in API responses</a:t>
            </a:r>
          </a:p>
          <a:p>
            <a:r>
              <a:rPr b="1"/>
              <a:t>Tokens:</a:t>
            </a:r>
          </a:p>
          <a:p>
            <a:pPr lvl="1"/>
            <a:r>
              <a:t>Keep access tokens short-lived</a:t>
            </a:r>
          </a:p>
          <a:p>
            <a:pPr lvl="1"/>
            <a:r>
              <a:t>Use HTTPS in production (tokens travel in headers)</a:t>
            </a:r>
          </a:p>
          <a:p>
            <a:pPr lvl="1"/>
            <a:r>
              <a:t>Store secrets in environment variables, not code</a:t>
            </a:r>
          </a:p>
          <a:p>
            <a:r>
              <a:rPr b="1"/>
              <a:t>General:</a:t>
            </a:r>
          </a:p>
          <a:p>
            <a:pPr lvl="1"/>
            <a:r>
              <a:t>Validate all input (username, password length)</a:t>
            </a:r>
          </a:p>
          <a:p>
            <a:pPr lvl="1"/>
            <a:r>
              <a:t>Rate-limit login attempts to prevent brute force</a:t>
            </a:r>
          </a:p>
          <a:p>
            <a:pPr lvl="1"/>
            <a:r>
              <a:t>Use generic error messages ("Invalid username or password")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838200" y="365125"/>
            <a:ext cx="10515600" cy="69151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Raleway ExtraBold"/>
              <a:buNone/>
            </a:pPr>
            <a:r>
              <a:rPr lang="en-US" dirty="0"/>
              <a:t>Part 2: O</a:t>
            </a:r>
            <a:endParaRPr dirty="0"/>
          </a:p>
        </p:txBody>
      </p:sp>
      <p:sp>
        <p:nvSpPr>
          <p:cNvPr id="136" name="Google Shape;136;p2"/>
          <p:cNvSpPr txBox="1">
            <a:spLocks noGrp="1"/>
          </p:cNvSpPr>
          <p:nvPr>
            <p:ph type="sldNum" idx="12"/>
          </p:nvPr>
        </p:nvSpPr>
        <p:spPr>
          <a:xfrm>
            <a:off x="-76200" y="6259550"/>
            <a:ext cx="494700" cy="27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200"/>
              <a:buFont typeface="Raleway ExtraBold"/>
              <a:buNone/>
            </a:pPr>
            <a:fld id="{00000000-1234-1234-1234-123412341234}" type="slidenum">
              <a:rPr lang="en-US"/>
              <a:t>2</a:t>
            </a:fld>
            <a:endParaRPr/>
          </a:p>
        </p:txBody>
      </p:sp>
      <p:pic>
        <p:nvPicPr>
          <p:cNvPr id="137" name="Google Shape;137;p2"/>
          <p:cNvPicPr preferRelativeResize="0"/>
          <p:nvPr/>
        </p:nvPicPr>
        <p:blipFill rotWithShape="1">
          <a:blip r:embed="rId3">
            <a:alphaModFix/>
          </a:blip>
          <a:srcRect/>
          <a:stretch/>
        </p:blipFill>
        <p:spPr>
          <a:xfrm>
            <a:off x="75175" y="1683399"/>
            <a:ext cx="2155900" cy="2155900"/>
          </a:xfrm>
          <a:prstGeom prst="rect">
            <a:avLst/>
          </a:prstGeom>
          <a:noFill/>
          <a:ln>
            <a:noFill/>
          </a:ln>
        </p:spPr>
      </p:pic>
      <p:sp>
        <p:nvSpPr>
          <p:cNvPr id="140" name="Google Shape;140;p2"/>
          <p:cNvSpPr txBox="1"/>
          <p:nvPr/>
        </p:nvSpPr>
        <p:spPr>
          <a:xfrm>
            <a:off x="75175" y="3936425"/>
            <a:ext cx="28050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Arial"/>
                <a:ea typeface="Arial"/>
                <a:cs typeface="Arial"/>
                <a:sym typeface="Arial"/>
              </a:rPr>
              <a:t>Jason Kuruzovich, PhD</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Arial"/>
                <a:ea typeface="Arial"/>
                <a:cs typeface="Arial"/>
                <a:sym typeface="Arial"/>
              </a:rPr>
              <a:t>Associate Professor of Business</a:t>
            </a:r>
            <a:endParaRPr sz="1500" b="0" i="0" u="none" strike="noStrike" cap="none"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487B518E-78FD-C4FD-3BC1-6F407F47F510}"/>
              </a:ext>
            </a:extLst>
          </p:cNvPr>
          <p:cNvSpPr txBox="1"/>
          <p:nvPr/>
        </p:nvSpPr>
        <p:spPr>
          <a:xfrm>
            <a:off x="3622222" y="1905506"/>
            <a:ext cx="6134100" cy="4031873"/>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500"/>
              <a:buFont typeface="Arial"/>
              <a:buNone/>
            </a:pPr>
            <a:r>
              <a:rPr lang="en-US" sz="3200" dirty="0">
                <a:solidFill>
                  <a:schemeClr val="dk1"/>
                </a:solidFill>
              </a:rPr>
              <a:t>Feel free to reach out for help</a:t>
            </a:r>
            <a:endParaRPr lang="en-US" sz="3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lang="en-US" sz="3200" dirty="0">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US" sz="3200" b="0" i="0" u="none" strike="noStrike" cap="none" dirty="0">
                <a:solidFill>
                  <a:schemeClr val="dk1"/>
                </a:solidFill>
                <a:latin typeface="Arial"/>
                <a:ea typeface="Arial"/>
                <a:cs typeface="Arial"/>
                <a:sym typeface="Arial"/>
              </a:rPr>
              <a:t>Book a meeting:</a:t>
            </a:r>
          </a:p>
          <a:p>
            <a:pPr marL="0" marR="0" lvl="0" indent="0" algn="l" rtl="0">
              <a:lnSpc>
                <a:spcPct val="100000"/>
              </a:lnSpc>
              <a:spcBef>
                <a:spcPts val="0"/>
              </a:spcBef>
              <a:spcAft>
                <a:spcPts val="0"/>
              </a:spcAft>
              <a:buClr>
                <a:srgbClr val="000000"/>
              </a:buClr>
              <a:buSzPts val="1500"/>
              <a:buFont typeface="Arial"/>
              <a:buNone/>
            </a:pPr>
            <a:r>
              <a:rPr lang="en-US" sz="3200" b="0" i="0" u="sng" strike="noStrike" cap="none" dirty="0">
                <a:solidFill>
                  <a:schemeClr val="hlink"/>
                </a:solidFill>
                <a:latin typeface="Arial"/>
                <a:ea typeface="Arial"/>
                <a:cs typeface="Arial"/>
                <a:sym typeface="Arial"/>
                <a:hlinkClick r:id="rId4"/>
              </a:rPr>
              <a:t>https://bit.ly/jason-rpi</a:t>
            </a:r>
            <a:r>
              <a:rPr lang="en-US" sz="32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500"/>
              <a:buFont typeface="Arial"/>
              <a:buNone/>
            </a:pPr>
            <a:r>
              <a:rPr lang="en-US" sz="32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500"/>
              <a:buFont typeface="Arial"/>
              <a:buNone/>
            </a:pPr>
            <a:r>
              <a:rPr lang="en-US" sz="3200" b="0" i="0" u="none" strike="noStrike" cap="none" dirty="0">
                <a:solidFill>
                  <a:schemeClr val="dk1"/>
                </a:solidFill>
                <a:latin typeface="Arial"/>
                <a:ea typeface="Arial"/>
                <a:cs typeface="Arial"/>
                <a:sym typeface="Arial"/>
              </a:rPr>
              <a:t>Rensselaer Polytechnic Institute</a:t>
            </a:r>
          </a:p>
          <a:p>
            <a:pPr marL="0" marR="0" lvl="0" indent="0" algn="l" rtl="0">
              <a:lnSpc>
                <a:spcPct val="100000"/>
              </a:lnSpc>
              <a:spcBef>
                <a:spcPts val="0"/>
              </a:spcBef>
              <a:spcAft>
                <a:spcPts val="0"/>
              </a:spcAft>
              <a:buClr>
                <a:srgbClr val="000000"/>
              </a:buClr>
              <a:buSzPts val="1500"/>
              <a:buFont typeface="Arial"/>
              <a:buNone/>
            </a:pPr>
            <a:r>
              <a:rPr lang="en-US" sz="3200" b="0" i="0" u="none" strike="noStrike" cap="none" dirty="0" err="1">
                <a:solidFill>
                  <a:schemeClr val="dk1"/>
                </a:solidFill>
                <a:latin typeface="Arial"/>
                <a:ea typeface="Arial"/>
                <a:cs typeface="Arial"/>
                <a:sym typeface="Arial"/>
              </a:rPr>
              <a:t>kuruzj@rpi.edu</a:t>
            </a:r>
            <a:endParaRPr lang="en-US" sz="3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3200" b="0" i="0" u="none" strike="noStrike" cap="none" dirty="0">
                <a:solidFill>
                  <a:schemeClr val="dk1"/>
                </a:solidFill>
                <a:latin typeface="Arial"/>
                <a:ea typeface="Arial"/>
                <a:cs typeface="Arial"/>
                <a:sym typeface="Arial"/>
              </a:rPr>
              <a:t>518-698-9910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Row-Level Security (RLS)</a:t>
            </a:r>
          </a:p>
        </p:txBody>
      </p:sp>
      <p:sp>
        <p:nvSpPr>
          <p:cNvPr id="3" name="Text Placeholder 2"/>
          <p:cNvSpPr>
            <a:spLocks noGrp="1"/>
          </p:cNvSpPr>
          <p:nvPr>
            <p:ph type="body" idx="1"/>
          </p:nvPr>
        </p:nvSpPr>
        <p:spPr/>
        <p:txBody>
          <a:bodyPr/>
          <a:lstStyle/>
          <a:p>
            <a:r>
              <a:t>Problem: even authenticated users shouldn't see other users' data</a:t>
            </a:r>
          </a:p>
          <a:p>
            <a:r>
              <a:rPr b="1"/>
              <a:t>RLS = database enforces per-user data isolation</a:t>
            </a:r>
          </a:p>
          <a:p>
            <a:r>
              <a:t>How it works:</a:t>
            </a:r>
          </a:p>
          <a:p>
            <a:pPr lvl="1"/>
            <a:r>
              <a:t>Database policy checks user ID on every query</a:t>
            </a:r>
          </a:p>
          <a:p>
            <a:pPr lvl="1"/>
            <a:r>
              <a:t>SELECT * FROM todos → only returns YOUR todos</a:t>
            </a:r>
          </a:p>
          <a:p>
            <a:pPr lvl="1"/>
            <a:r>
              <a:t>Even if app code has a bug, DB blocks unauthorized access</a:t>
            </a:r>
          </a:p>
          <a:p>
            <a:r>
              <a:t>Supported by: Supabase (Postgres), Oracle, SQL Server</a:t>
            </a:r>
          </a:p>
          <a:p>
            <a:r>
              <a:rPr b="1"/>
              <a:t>Defense in depth — don't rely solely on app-level checks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Lab 6: JWT Authentication Hands-On</a:t>
            </a:r>
          </a:p>
        </p:txBody>
      </p:sp>
      <p:sp>
        <p:nvSpPr>
          <p:cNvPr id="3" name="Text Placeholder 2"/>
          <p:cNvSpPr>
            <a:spLocks noGrp="1"/>
          </p:cNvSpPr>
          <p:nvPr>
            <p:ph type="body" idx="1"/>
          </p:nvPr>
        </p:nvSpPr>
        <p:spPr/>
        <p:txBody>
          <a:bodyPr/>
          <a:lstStyle/>
          <a:p>
            <a:r>
              <a:t>Build a REST API with Express + JWT from scratch:</a:t>
            </a:r>
          </a:p>
          <a:p>
            <a:pPr lvl="1"/>
            <a:r>
              <a:t>Set up Express server with health check</a:t>
            </a:r>
          </a:p>
          <a:p>
            <a:pPr lvl="1"/>
            <a:r>
              <a:t>Implement user registration with bcrypt</a:t>
            </a:r>
          </a:p>
          <a:p>
            <a:pPr lvl="1"/>
            <a:r>
              <a:t>Implement login that returns access + refresh tokens</a:t>
            </a:r>
          </a:p>
          <a:p>
            <a:pPr lvl="1"/>
            <a:r>
              <a:t>Create middleware to protect routes</a:t>
            </a:r>
          </a:p>
          <a:p>
            <a:pPr lvl="1"/>
            <a:r>
              <a:t>Add refresh token endpoint</a:t>
            </a:r>
          </a:p>
          <a:p>
            <a:pPr lvl="1"/>
            <a:r>
              <a:t>Test everything with curl</a:t>
            </a:r>
          </a:p>
          <a:p>
            <a:r>
              <a:rPr b="1"/>
              <a:t>Automated grading: push to GitHub → 8 tests run automatically</a:t>
            </a:r>
          </a:p>
          <a:p>
            <a:pPr lvl="1"/>
            <a:r>
              <a:t>Check results in the Actions tab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do we know our code actually works?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Types of Tests</a:t>
            </a:r>
          </a:p>
        </p:txBody>
      </p:sp>
      <p:sp>
        <p:nvSpPr>
          <p:cNvPr id="3" name="Text Placeholder 2"/>
          <p:cNvSpPr>
            <a:spLocks noGrp="1"/>
          </p:cNvSpPr>
          <p:nvPr>
            <p:ph type="body" idx="1"/>
          </p:nvPr>
        </p:nvSpPr>
        <p:spPr/>
        <p:txBody>
          <a:bodyPr/>
          <a:lstStyle/>
          <a:p>
            <a:r>
              <a:rPr b="1"/>
              <a:t>Unit Tests</a:t>
            </a:r>
          </a:p>
          <a:p>
            <a:pPr lvl="1"/>
            <a:r>
              <a:t>Test a single function in isolation</a:t>
            </a:r>
          </a:p>
          <a:p>
            <a:pPr lvl="1"/>
            <a:r>
              <a:t>Example: does bcrypt.hash() produce a valid hash?</a:t>
            </a:r>
          </a:p>
          <a:p>
            <a:pPr lvl="1"/>
            <a:r>
              <a:t>Fast — run hundreds in seconds</a:t>
            </a:r>
          </a:p>
          <a:p>
            <a:r>
              <a:rPr b="1"/>
              <a:t>Integration Tests</a:t>
            </a:r>
          </a:p>
          <a:p>
            <a:pPr lvl="1"/>
            <a:r>
              <a:t>Test components working together</a:t>
            </a:r>
          </a:p>
          <a:p>
            <a:pPr lvl="1"/>
            <a:r>
              <a:t>Example: does POST /api/register actually store a user?</a:t>
            </a:r>
          </a:p>
          <a:p>
            <a:pPr lvl="1"/>
            <a:r>
              <a:t>Slower — may need a running server or database</a:t>
            </a:r>
          </a:p>
          <a:p>
            <a:r>
              <a:rPr b="1"/>
              <a:t>End-to-End (E2E) Tests</a:t>
            </a:r>
          </a:p>
          <a:p>
            <a:pPr lvl="1"/>
            <a:r>
              <a:t>Test the full user flow from client to server</a:t>
            </a:r>
          </a:p>
          <a:p>
            <a:pPr lvl="1"/>
            <a:r>
              <a:t>Example: register → login → access protected route</a:t>
            </a:r>
          </a:p>
          <a:p>
            <a:pPr lvl="1"/>
            <a:r>
              <a:t>Slowest — but catches real-world bugs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Testing Pyramid</a:t>
            </a:r>
          </a:p>
        </p:txBody>
      </p:sp>
      <p:sp>
        <p:nvSpPr>
          <p:cNvPr id="3" name="Text Placeholder 2"/>
          <p:cNvSpPr>
            <a:spLocks noGrp="1"/>
          </p:cNvSpPr>
          <p:nvPr>
            <p:ph type="body" idx="1"/>
          </p:nvPr>
        </p:nvSpPr>
        <p:spPr/>
        <p:txBody>
          <a:bodyPr/>
          <a:lstStyle/>
          <a:p>
            <a:r>
              <a:t>Many unit tests (fast, cheap, isolated)</a:t>
            </a:r>
          </a:p>
          <a:p>
            <a:r>
              <a:t>Fewer integration tests (moderate speed, test contracts)</a:t>
            </a:r>
          </a:p>
          <a:p>
            <a:r>
              <a:t>Few E2E tests (slow, expensive, high confidence)</a:t>
            </a:r>
          </a:p>
          <a:p>
            <a:r>
              <a:rPr b="1"/>
              <a:t>Why a pyramid?</a:t>
            </a:r>
          </a:p>
          <a:p>
            <a:pPr lvl="1"/>
            <a:r>
              <a:t>Unit tests catch most bugs quickly</a:t>
            </a:r>
          </a:p>
          <a:p>
            <a:pPr lvl="1"/>
            <a:r>
              <a:t>Integration tests verify components connect correctly</a:t>
            </a:r>
          </a:p>
          <a:p>
            <a:pPr lvl="1"/>
            <a:r>
              <a:t>E2E tests confirm the system works as a whole</a:t>
            </a:r>
          </a:p>
          <a:p>
            <a:r>
              <a:rPr b="1"/>
              <a:t>Anti-pattern: "ice cream cone" — too many E2E, too few unit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Testing in This Lab</a:t>
            </a:r>
          </a:p>
        </p:txBody>
      </p:sp>
      <p:sp>
        <p:nvSpPr>
          <p:cNvPr id="3" name="Text Placeholder 2"/>
          <p:cNvSpPr>
            <a:spLocks noGrp="1"/>
          </p:cNvSpPr>
          <p:nvPr>
            <p:ph type="body" idx="1"/>
          </p:nvPr>
        </p:nvSpPr>
        <p:spPr/>
        <p:txBody>
          <a:bodyPr/>
          <a:lstStyle/>
          <a:p>
            <a:r>
              <a:rPr b="1"/>
              <a:t>Our autograder uses integration tests via curl</a:t>
            </a:r>
          </a:p>
          <a:p>
            <a:pPr lvl="1"/>
            <a:r>
              <a:t>Each test sends an HTTP request and checks the response</a:t>
            </a:r>
          </a:p>
          <a:p>
            <a:pPr lvl="1"/>
            <a:r>
              <a:t>Tests run sequentially: register → login → use token</a:t>
            </a:r>
          </a:p>
          <a:p>
            <a:pPr lvl="1"/>
            <a:r>
              <a:t>This is exactly how you'd test a real API</a:t>
            </a:r>
          </a:p>
          <a:p>
            <a:r>
              <a:rPr b="1"/>
              <a:t>What the 8 tests cover:</a:t>
            </a:r>
          </a:p>
          <a:p>
            <a:pPr lvl="1"/>
            <a:r>
              <a:t>Health check (server is running)</a:t>
            </a:r>
          </a:p>
          <a:p>
            <a:pPr lvl="1"/>
            <a:r>
              <a:t>Registration (happy path + duplicate handling)</a:t>
            </a:r>
          </a:p>
          <a:p>
            <a:pPr lvl="1"/>
            <a:r>
              <a:t>Login (valid credentials + wrong password)</a:t>
            </a:r>
          </a:p>
          <a:p>
            <a:pPr lvl="1"/>
            <a:r>
              <a:t>Protected route (no token, valid token, garbage token)</a:t>
            </a:r>
          </a:p>
          <a:p>
            <a:r>
              <a:rPr b="1"/>
              <a:t>Key idea: tests document expected behavior</a:t>
            </a:r>
          </a:p>
          <a:p>
            <a:pPr lvl="1"/>
            <a:r>
              <a:t>If the tests pass, the API contract is met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Automated Testing &amp; CI/CD</a:t>
            </a:r>
          </a:p>
        </p:txBody>
      </p:sp>
      <p:sp>
        <p:nvSpPr>
          <p:cNvPr id="3" name="Text Placeholder 2"/>
          <p:cNvSpPr>
            <a:spLocks noGrp="1"/>
          </p:cNvSpPr>
          <p:nvPr>
            <p:ph type="body" idx="1"/>
          </p:nvPr>
        </p:nvSpPr>
        <p:spPr/>
        <p:txBody>
          <a:bodyPr/>
          <a:lstStyle/>
          <a:p>
            <a:r>
              <a:rPr b="1"/>
              <a:t>CI = Continuous Integration</a:t>
            </a:r>
          </a:p>
          <a:p>
            <a:pPr lvl="1"/>
            <a:r>
              <a:t>Every push triggers automated tests</a:t>
            </a:r>
          </a:p>
          <a:p>
            <a:pPr lvl="1"/>
            <a:r>
              <a:t>Catch bugs before they reach production</a:t>
            </a:r>
          </a:p>
          <a:p>
            <a:pPr lvl="1"/>
            <a:r>
              <a:t>GitHub Actions runs our autograder on every push</a:t>
            </a:r>
          </a:p>
          <a:p>
            <a:r>
              <a:rPr b="1"/>
              <a:t>CD = Continuous Deployment</a:t>
            </a:r>
          </a:p>
          <a:p>
            <a:pPr lvl="1"/>
            <a:r>
              <a:t>If tests pass, deploy automatically</a:t>
            </a:r>
          </a:p>
          <a:p>
            <a:pPr lvl="1"/>
            <a:r>
              <a:t>If tests fail, block the deployment</a:t>
            </a:r>
          </a:p>
          <a:p>
            <a:r>
              <a:rPr b="1"/>
              <a:t>Why this matters:</a:t>
            </a:r>
          </a:p>
          <a:p>
            <a:pPr lvl="1"/>
            <a:r>
              <a:t>Manual testing doesn't scale</a:t>
            </a:r>
          </a:p>
          <a:p>
            <a:pPr lvl="1"/>
            <a:r>
              <a:t>Automated tests give confidence to ship fast</a:t>
            </a:r>
          </a:p>
          <a:p>
            <a:pPr lvl="1"/>
            <a:r>
              <a:t>Tests are a safety net — not a replacement for good design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6670-BA01-3D85-82BE-9E1566301C72}"/>
              </a:ext>
            </a:extLst>
          </p:cNvPr>
          <p:cNvSpPr>
            <a:spLocks noGrp="1"/>
          </p:cNvSpPr>
          <p:nvPr>
            <p:ph type="title"/>
          </p:nvPr>
        </p:nvSpPr>
        <p:spPr/>
        <p:txBody>
          <a:bodyPr/>
          <a:lstStyle/>
          <a:p>
            <a:r>
              <a:rPr lang="en-US" dirty="0"/>
              <a:t>Additions: BCRYPT VS Others</a:t>
            </a:r>
          </a:p>
        </p:txBody>
      </p:sp>
      <p:sp>
        <p:nvSpPr>
          <p:cNvPr id="4" name="Slide Number Placeholder 3">
            <a:extLst>
              <a:ext uri="{FF2B5EF4-FFF2-40B4-BE49-F238E27FC236}">
                <a16:creationId xmlns:a16="http://schemas.microsoft.com/office/drawing/2014/main" id="{18C2399D-7050-D025-D1FF-6FA119CD21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pic>
        <p:nvPicPr>
          <p:cNvPr id="5" name="Picture 4">
            <a:extLst>
              <a:ext uri="{FF2B5EF4-FFF2-40B4-BE49-F238E27FC236}">
                <a16:creationId xmlns:a16="http://schemas.microsoft.com/office/drawing/2014/main" id="{28AC2B91-BAAB-B1E7-B222-697C95D269C8}"/>
              </a:ext>
            </a:extLst>
          </p:cNvPr>
          <p:cNvPicPr>
            <a:picLocks noChangeAspect="1"/>
          </p:cNvPicPr>
          <p:nvPr/>
        </p:nvPicPr>
        <p:blipFill>
          <a:blip r:embed="rId2"/>
          <a:stretch>
            <a:fillRect/>
          </a:stretch>
        </p:blipFill>
        <p:spPr>
          <a:xfrm>
            <a:off x="762000" y="1377944"/>
            <a:ext cx="9220200" cy="3545398"/>
          </a:xfrm>
          <a:prstGeom prst="rect">
            <a:avLst/>
          </a:prstGeom>
        </p:spPr>
      </p:pic>
      <p:sp>
        <p:nvSpPr>
          <p:cNvPr id="7" name="TextBox 6">
            <a:extLst>
              <a:ext uri="{FF2B5EF4-FFF2-40B4-BE49-F238E27FC236}">
                <a16:creationId xmlns:a16="http://schemas.microsoft.com/office/drawing/2014/main" id="{9ECDD066-D2EE-FF6A-DF62-55A4F8253C52}"/>
              </a:ext>
            </a:extLst>
          </p:cNvPr>
          <p:cNvSpPr txBox="1"/>
          <p:nvPr/>
        </p:nvSpPr>
        <p:spPr>
          <a:xfrm>
            <a:off x="683079" y="5010605"/>
            <a:ext cx="9788978" cy="954107"/>
          </a:xfrm>
          <a:prstGeom prst="rect">
            <a:avLst/>
          </a:prstGeom>
          <a:noFill/>
        </p:spPr>
        <p:txBody>
          <a:bodyPr wrap="square">
            <a:spAutoFit/>
          </a:bodyPr>
          <a:lstStyle/>
          <a:p>
            <a:r>
              <a:rPr lang="en-US" b="0" i="0" u="none" strike="noStrike" dirty="0">
                <a:solidFill>
                  <a:srgbClr val="333D42"/>
                </a:solidFill>
                <a:effectLst/>
                <a:latin typeface="-apple-system"/>
              </a:rPr>
              <a:t>“Argon2 is the newest algorithm among these and is currently considered to be the strongest password hashing algorithm available. It is designed to be memory-hard, meaning that it requires a lot of memory to compute. This makes it difficult for attackers to use specialized hardware like GPUs and ASICs to crack passwords. Argon2 has several parameters that need to be kept in mind when using it, such as the amount of memory to use and the number of iterations to perform.”</a:t>
            </a:r>
            <a:endParaRPr lang="en-US" dirty="0"/>
          </a:p>
        </p:txBody>
      </p:sp>
      <p:sp>
        <p:nvSpPr>
          <p:cNvPr id="9" name="TextBox 8">
            <a:extLst>
              <a:ext uri="{FF2B5EF4-FFF2-40B4-BE49-F238E27FC236}">
                <a16:creationId xmlns:a16="http://schemas.microsoft.com/office/drawing/2014/main" id="{66FC2879-0F1E-73C2-DBC4-F64EF04FA145}"/>
              </a:ext>
            </a:extLst>
          </p:cNvPr>
          <p:cNvSpPr txBox="1"/>
          <p:nvPr/>
        </p:nvSpPr>
        <p:spPr>
          <a:xfrm>
            <a:off x="1074964" y="6051975"/>
            <a:ext cx="6134100" cy="523220"/>
          </a:xfrm>
          <a:prstGeom prst="rect">
            <a:avLst/>
          </a:prstGeom>
          <a:noFill/>
        </p:spPr>
        <p:txBody>
          <a:bodyPr wrap="square">
            <a:spAutoFit/>
          </a:bodyPr>
          <a:lstStyle/>
          <a:p>
            <a:r>
              <a:rPr lang="en-US" dirty="0">
                <a:hlinkClick r:id="rId3"/>
              </a:rPr>
              <a:t>https://www.reddit.com/r/cryptography/comments/11tqci2/argon2_vs_bcrypt_vs_scrypt_vs_pbkdf2/</a:t>
            </a:r>
            <a:r>
              <a:rPr lang="en-US" dirty="0"/>
              <a:t> </a:t>
            </a:r>
          </a:p>
        </p:txBody>
      </p:sp>
    </p:spTree>
    <p:extLst>
      <p:ext uri="{BB962C8B-B14F-4D97-AF65-F5344CB8AC3E}">
        <p14:creationId xmlns:p14="http://schemas.microsoft.com/office/powerpoint/2010/main" val="3445431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352E-7AA7-C435-5F16-E8E64F981FD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98232F-ADFC-F501-1F97-86FD03FAD0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3BA7E3-5F2C-1B14-900E-7197827674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pic>
        <p:nvPicPr>
          <p:cNvPr id="5" name="Picture 4">
            <a:extLst>
              <a:ext uri="{FF2B5EF4-FFF2-40B4-BE49-F238E27FC236}">
                <a16:creationId xmlns:a16="http://schemas.microsoft.com/office/drawing/2014/main" id="{F06917C5-8748-74D7-135B-B5CEBE781EFA}"/>
              </a:ext>
            </a:extLst>
          </p:cNvPr>
          <p:cNvPicPr>
            <a:picLocks noChangeAspect="1"/>
          </p:cNvPicPr>
          <p:nvPr/>
        </p:nvPicPr>
        <p:blipFill>
          <a:blip r:embed="rId2"/>
          <a:stretch>
            <a:fillRect/>
          </a:stretch>
        </p:blipFill>
        <p:spPr>
          <a:xfrm>
            <a:off x="1114215" y="1968997"/>
            <a:ext cx="9205442" cy="2920005"/>
          </a:xfrm>
          <a:prstGeom prst="rect">
            <a:avLst/>
          </a:prstGeom>
        </p:spPr>
      </p:pic>
    </p:spTree>
    <p:extLst>
      <p:ext uri="{BB962C8B-B14F-4D97-AF65-F5344CB8AC3E}">
        <p14:creationId xmlns:p14="http://schemas.microsoft.com/office/powerpoint/2010/main" val="4119626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Access + Refresh Token Implementation</a:t>
            </a:r>
          </a:p>
          <a:p>
            <a:r>
              <a:t>(Explicit Server + Client Code)</a:t>
            </a:r>
          </a:p>
        </p:txBody>
      </p:sp>
      <p:sp>
        <p:nvSpPr>
          <p:cNvPr id="3" name="Content Placeholder 2"/>
          <p:cNvSpPr>
            <a:spLocks noGrp="1"/>
          </p:cNvSpPr>
          <p:nvPr>
            <p:ph idx="1"/>
          </p:nvPr>
        </p:nvSpPr>
        <p:spPr/>
        <p:txBody>
          <a:bodyPr/>
          <a:lstStyle/>
          <a:p>
            <a:r>
              <a:t>Built on Lab 6 JWT Authentication</a:t>
            </a:r>
          </a:p>
          <a:p>
            <a:endParaRPr/>
          </a:p>
          <a:p>
            <a:r>
              <a:t>Goal:</a:t>
            </a:r>
          </a:p>
          <a:p>
            <a:r>
              <a:t>Access Token → React memory</a:t>
            </a:r>
          </a:p>
          <a:p>
            <a:r>
              <a:t>Refresh Token → HTTP-only cookie (server controlled)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0191-DD60-0685-3E39-FF4E674C1390}"/>
              </a:ext>
            </a:extLst>
          </p:cNvPr>
          <p:cNvSpPr>
            <a:spLocks noGrp="1"/>
          </p:cNvSpPr>
          <p:nvPr>
            <p:ph type="title"/>
          </p:nvPr>
        </p:nvSpPr>
        <p:spPr/>
        <p:txBody>
          <a:bodyPr/>
          <a:lstStyle/>
          <a:p>
            <a:r>
              <a:rPr lang="en-US" dirty="0"/>
              <a:t>Next Parts of Class</a:t>
            </a:r>
          </a:p>
        </p:txBody>
      </p:sp>
      <p:sp>
        <p:nvSpPr>
          <p:cNvPr id="3" name="Text Placeholder 2">
            <a:extLst>
              <a:ext uri="{FF2B5EF4-FFF2-40B4-BE49-F238E27FC236}">
                <a16:creationId xmlns:a16="http://schemas.microsoft.com/office/drawing/2014/main" id="{07F6FFDC-216F-728D-0D9A-69E33D638D9B}"/>
              </a:ext>
            </a:extLst>
          </p:cNvPr>
          <p:cNvSpPr>
            <a:spLocks noGrp="1"/>
          </p:cNvSpPr>
          <p:nvPr>
            <p:ph type="body" idx="1"/>
          </p:nvPr>
        </p:nvSpPr>
        <p:spPr/>
        <p:txBody>
          <a:bodyPr/>
          <a:lstStyle/>
          <a:p>
            <a:pPr marL="139700" indent="0">
              <a:buNone/>
            </a:pPr>
            <a:r>
              <a:rPr lang="en-US" b="1" dirty="0"/>
              <a:t>Core Engineering Pillars</a:t>
            </a:r>
            <a:endParaRPr lang="en-US" dirty="0"/>
          </a:p>
          <a:p>
            <a:r>
              <a:rPr lang="en-US" b="1" dirty="0"/>
              <a:t>Authentication &amp; Authorization</a:t>
            </a:r>
            <a:endParaRPr lang="en-US" dirty="0"/>
          </a:p>
          <a:p>
            <a:r>
              <a:rPr lang="en-US" b="1" dirty="0"/>
              <a:t>Testing</a:t>
            </a:r>
            <a:r>
              <a:rPr lang="en-US" dirty="0"/>
              <a:t> (Unit &amp; Integration)</a:t>
            </a:r>
          </a:p>
          <a:p>
            <a:r>
              <a:rPr lang="en-US" b="1" dirty="0"/>
              <a:t>Deployment</a:t>
            </a:r>
            <a:r>
              <a:rPr lang="en-US" dirty="0"/>
              <a:t> (Architecture &amp; CI/CD Pipelines)</a:t>
            </a:r>
          </a:p>
          <a:p>
            <a:r>
              <a:rPr lang="en-US" b="1" dirty="0"/>
              <a:t>Security Hardening </a:t>
            </a:r>
            <a:r>
              <a:rPr lang="en-US" dirty="0"/>
              <a:t>(DOS/Rate Limiting)</a:t>
            </a:r>
            <a:endParaRPr lang="en-US" b="1" dirty="0"/>
          </a:p>
          <a:p>
            <a:r>
              <a:rPr lang="en-US" b="1" dirty="0"/>
              <a:t>Agentic Systems</a:t>
            </a:r>
            <a:r>
              <a:rPr lang="en-US" dirty="0"/>
              <a:t> (</a:t>
            </a:r>
            <a:r>
              <a:rPr lang="en-US" dirty="0" err="1"/>
              <a:t>LangChain</a:t>
            </a:r>
            <a:r>
              <a:rPr lang="en-US" dirty="0"/>
              <a:t> &amp; Tooling)</a:t>
            </a:r>
          </a:p>
          <a:p>
            <a:pPr marL="139700" indent="0">
              <a:buNone/>
            </a:pPr>
            <a:r>
              <a:rPr lang="en-US" b="1" dirty="0"/>
              <a:t>In Parallel, We Will:</a:t>
            </a:r>
            <a:endParaRPr lang="en-US" dirty="0"/>
          </a:p>
          <a:p>
            <a:r>
              <a:rPr lang="en-US" dirty="0"/>
              <a:t>Deepen our understanding of </a:t>
            </a:r>
            <a:r>
              <a:rPr lang="en-US" b="1" dirty="0"/>
              <a:t>React fundamentals and patterns</a:t>
            </a:r>
            <a:endParaRPr lang="en-US" dirty="0"/>
          </a:p>
          <a:p>
            <a:r>
              <a:rPr lang="en-US" dirty="0"/>
              <a:t>Compare and evaluate </a:t>
            </a:r>
            <a:r>
              <a:rPr lang="en-US" b="1" dirty="0"/>
              <a:t>modern web frameworks</a:t>
            </a:r>
            <a:r>
              <a:rPr lang="en-US" dirty="0"/>
              <a:t> (e.g., Flask)</a:t>
            </a:r>
          </a:p>
          <a:p>
            <a:r>
              <a:rPr lang="en-US" dirty="0"/>
              <a:t>Connect architectural decisions to real-world tradeoffs</a:t>
            </a:r>
          </a:p>
          <a:p>
            <a:pPr lvl="1"/>
            <a:endParaRPr lang="en-US" dirty="0"/>
          </a:p>
        </p:txBody>
      </p:sp>
      <p:sp>
        <p:nvSpPr>
          <p:cNvPr id="4" name="Slide Number Placeholder 3">
            <a:extLst>
              <a:ext uri="{FF2B5EF4-FFF2-40B4-BE49-F238E27FC236}">
                <a16:creationId xmlns:a16="http://schemas.microsoft.com/office/drawing/2014/main" id="{D1F427F4-9F46-A8B9-5C26-7DC7587662F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986440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Full Architecture Overview</a:t>
            </a:r>
          </a:p>
        </p:txBody>
      </p:sp>
      <p:sp>
        <p:nvSpPr>
          <p:cNvPr id="3" name="Content Placeholder 2"/>
          <p:cNvSpPr>
            <a:spLocks noGrp="1"/>
          </p:cNvSpPr>
          <p:nvPr>
            <p:ph idx="1"/>
          </p:nvPr>
        </p:nvSpPr>
        <p:spPr/>
        <p:txBody>
          <a:bodyPr>
            <a:normAutofit/>
          </a:bodyPr>
          <a:lstStyle/>
          <a:p>
            <a:r>
              <a:rPr dirty="0"/>
              <a:t>SERVER:</a:t>
            </a:r>
          </a:p>
          <a:p>
            <a:r>
              <a:rPr dirty="0"/>
              <a:t>  • Issues access token (short-lived)</a:t>
            </a:r>
          </a:p>
          <a:p>
            <a:r>
              <a:rPr dirty="0"/>
              <a:t>  • Issues refresh token (long-lived)</a:t>
            </a:r>
          </a:p>
          <a:p>
            <a:r>
              <a:rPr dirty="0"/>
              <a:t>  • Stores refresh token in HTTP-only cookie</a:t>
            </a:r>
          </a:p>
          <a:p>
            <a:endParaRPr dirty="0"/>
          </a:p>
          <a:p>
            <a:r>
              <a:rPr dirty="0"/>
              <a:t>CLIENT:</a:t>
            </a:r>
          </a:p>
          <a:p>
            <a:r>
              <a:rPr dirty="0"/>
              <a:t>  • Stores access token in React state</a:t>
            </a:r>
          </a:p>
          <a:p>
            <a:r>
              <a:rPr dirty="0"/>
              <a:t>  • NEVER stores refresh token in JS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SERVER: /api/login (Issues Both Tokens)</a:t>
            </a:r>
          </a:p>
        </p:txBody>
      </p:sp>
      <p:sp>
        <p:nvSpPr>
          <p:cNvPr id="3" name="Content Placeholder 2"/>
          <p:cNvSpPr>
            <a:spLocks noGrp="1"/>
          </p:cNvSpPr>
          <p:nvPr>
            <p:ph idx="1"/>
          </p:nvPr>
        </p:nvSpPr>
        <p:spPr/>
        <p:txBody>
          <a:bodyPr>
            <a:normAutofit fontScale="47500" lnSpcReduction="20000"/>
          </a:bodyPr>
          <a:lstStyle/>
          <a:p>
            <a:r>
              <a:rPr dirty="0"/>
              <a:t>const </a:t>
            </a:r>
            <a:r>
              <a:rPr dirty="0" err="1"/>
              <a:t>accessToken</a:t>
            </a:r>
            <a:r>
              <a:rPr dirty="0"/>
              <a:t> = </a:t>
            </a:r>
            <a:r>
              <a:rPr dirty="0" err="1"/>
              <a:t>jwt.sign</a:t>
            </a:r>
            <a:r>
              <a:rPr dirty="0"/>
              <a:t>(payload, JWT_SECRET, { </a:t>
            </a:r>
            <a:r>
              <a:rPr dirty="0" err="1"/>
              <a:t>expiresIn</a:t>
            </a:r>
            <a:r>
              <a:rPr dirty="0"/>
              <a:t>: '15m' });</a:t>
            </a:r>
          </a:p>
          <a:p>
            <a:r>
              <a:rPr dirty="0"/>
              <a:t>const </a:t>
            </a:r>
            <a:r>
              <a:rPr dirty="0" err="1"/>
              <a:t>refreshToken</a:t>
            </a:r>
            <a:r>
              <a:rPr dirty="0"/>
              <a:t> = </a:t>
            </a:r>
            <a:r>
              <a:rPr dirty="0" err="1"/>
              <a:t>jwt.sign</a:t>
            </a:r>
            <a:r>
              <a:rPr dirty="0"/>
              <a:t>(payload, REFRESH_SECRET, { </a:t>
            </a:r>
            <a:r>
              <a:rPr dirty="0" err="1"/>
              <a:t>expiresIn</a:t>
            </a:r>
            <a:r>
              <a:rPr dirty="0"/>
              <a:t>: '7d' });</a:t>
            </a:r>
          </a:p>
          <a:p>
            <a:endParaRPr dirty="0"/>
          </a:p>
          <a:p>
            <a:r>
              <a:rPr dirty="0"/>
              <a:t>// Store refresh token server-side (optional DB/in-memory)</a:t>
            </a:r>
          </a:p>
          <a:p>
            <a:r>
              <a:rPr dirty="0" err="1"/>
              <a:t>refreshTokens.push</a:t>
            </a:r>
            <a:r>
              <a:rPr dirty="0"/>
              <a:t>(</a:t>
            </a:r>
            <a:r>
              <a:rPr dirty="0" err="1"/>
              <a:t>refreshToken</a:t>
            </a:r>
            <a:r>
              <a:rPr dirty="0"/>
              <a:t>);</a:t>
            </a:r>
          </a:p>
          <a:p>
            <a:endParaRPr dirty="0"/>
          </a:p>
          <a:p>
            <a:r>
              <a:rPr dirty="0"/>
              <a:t>// THIS stores refresh token in browser cookie</a:t>
            </a:r>
          </a:p>
          <a:p>
            <a:r>
              <a:rPr dirty="0" err="1"/>
              <a:t>res.cookie</a:t>
            </a:r>
            <a:r>
              <a:rPr dirty="0"/>
              <a:t>('</a:t>
            </a:r>
            <a:r>
              <a:rPr dirty="0" err="1"/>
              <a:t>refreshToken</a:t>
            </a:r>
            <a:r>
              <a:rPr dirty="0"/>
              <a:t>', </a:t>
            </a:r>
            <a:r>
              <a:rPr dirty="0" err="1"/>
              <a:t>refreshToken</a:t>
            </a:r>
            <a:r>
              <a:rPr dirty="0"/>
              <a:t>, {</a:t>
            </a:r>
          </a:p>
          <a:p>
            <a:r>
              <a:rPr dirty="0"/>
              <a:t>  </a:t>
            </a:r>
            <a:r>
              <a:rPr dirty="0" err="1"/>
              <a:t>httpOnly</a:t>
            </a:r>
            <a:r>
              <a:rPr dirty="0"/>
              <a:t>: true,</a:t>
            </a:r>
          </a:p>
          <a:p>
            <a:r>
              <a:rPr dirty="0"/>
              <a:t>  secure: true,</a:t>
            </a:r>
          </a:p>
          <a:p>
            <a:r>
              <a:rPr dirty="0"/>
              <a:t>  </a:t>
            </a:r>
            <a:r>
              <a:rPr dirty="0" err="1"/>
              <a:t>sameSite</a:t>
            </a:r>
            <a:r>
              <a:rPr dirty="0"/>
              <a:t>: 'strict',</a:t>
            </a:r>
          </a:p>
          <a:p>
            <a:r>
              <a:rPr dirty="0"/>
              <a:t>  </a:t>
            </a:r>
            <a:r>
              <a:rPr dirty="0" err="1"/>
              <a:t>maxAge</a:t>
            </a:r>
            <a:r>
              <a:rPr dirty="0"/>
              <a:t>: 7 * 24 * 60 * 60 * 1000</a:t>
            </a:r>
          </a:p>
          <a:p>
            <a:r>
              <a:rPr dirty="0"/>
              <a:t>});</a:t>
            </a:r>
          </a:p>
          <a:p>
            <a:endParaRPr dirty="0"/>
          </a:p>
          <a:p>
            <a:r>
              <a:rPr dirty="0" err="1"/>
              <a:t>res.json</a:t>
            </a:r>
            <a:r>
              <a:rPr dirty="0"/>
              <a:t>({ token: </a:t>
            </a:r>
            <a:r>
              <a:rPr dirty="0" err="1"/>
              <a:t>accessToken</a:t>
            </a:r>
            <a:r>
              <a:rPr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Actually Stores the Refresh Token?</a:t>
            </a:r>
          </a:p>
        </p:txBody>
      </p:sp>
      <p:sp>
        <p:nvSpPr>
          <p:cNvPr id="3" name="Content Placeholder 2"/>
          <p:cNvSpPr>
            <a:spLocks noGrp="1"/>
          </p:cNvSpPr>
          <p:nvPr>
            <p:ph idx="1"/>
          </p:nvPr>
        </p:nvSpPr>
        <p:spPr/>
        <p:txBody>
          <a:bodyPr>
            <a:normAutofit/>
          </a:bodyPr>
          <a:lstStyle/>
          <a:p>
            <a:r>
              <a:rPr dirty="0"/>
              <a:t>THIS LINE on the SERVER:</a:t>
            </a:r>
          </a:p>
          <a:p>
            <a:r>
              <a:rPr dirty="0" err="1"/>
              <a:t>res.cookie</a:t>
            </a:r>
            <a:r>
              <a:rPr dirty="0"/>
              <a:t>('</a:t>
            </a:r>
            <a:r>
              <a:rPr dirty="0" err="1"/>
              <a:t>refreshToken</a:t>
            </a:r>
            <a:r>
              <a:rPr dirty="0"/>
              <a:t>', </a:t>
            </a:r>
            <a:r>
              <a:rPr dirty="0" err="1"/>
              <a:t>refreshToken</a:t>
            </a:r>
            <a:r>
              <a:rPr dirty="0"/>
              <a:t>, { </a:t>
            </a:r>
            <a:r>
              <a:rPr dirty="0" err="1"/>
              <a:t>httpOnly</a:t>
            </a:r>
            <a:r>
              <a:rPr dirty="0"/>
              <a:t>: true })</a:t>
            </a:r>
          </a:p>
          <a:p>
            <a:endParaRPr dirty="0"/>
          </a:p>
          <a:p>
            <a:r>
              <a:rPr dirty="0"/>
              <a:t>Browser receives Set-Cookie header →</a:t>
            </a:r>
          </a:p>
          <a:p>
            <a:r>
              <a:rPr dirty="0"/>
              <a:t>Browser stores cookie automatically</a:t>
            </a:r>
          </a:p>
          <a:p>
            <a:endParaRPr dirty="0"/>
          </a:p>
          <a:p>
            <a:r>
              <a:rPr dirty="0"/>
              <a:t>React NEVER sees the refresh token.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CLIENT: Login Code</a:t>
            </a:r>
          </a:p>
        </p:txBody>
      </p:sp>
      <p:sp>
        <p:nvSpPr>
          <p:cNvPr id="3" name="Content Placeholder 2"/>
          <p:cNvSpPr>
            <a:spLocks noGrp="1"/>
          </p:cNvSpPr>
          <p:nvPr>
            <p:ph idx="1"/>
          </p:nvPr>
        </p:nvSpPr>
        <p:spPr/>
        <p:txBody>
          <a:bodyPr>
            <a:normAutofit fontScale="92500" lnSpcReduction="10000"/>
          </a:bodyPr>
          <a:lstStyle/>
          <a:p>
            <a:r>
              <a:rPr dirty="0"/>
              <a:t>const res = await fetch('/</a:t>
            </a:r>
            <a:r>
              <a:rPr dirty="0" err="1"/>
              <a:t>api</a:t>
            </a:r>
            <a:r>
              <a:rPr dirty="0"/>
              <a:t>/login', {</a:t>
            </a:r>
          </a:p>
          <a:p>
            <a:r>
              <a:rPr dirty="0"/>
              <a:t>  method: 'POST',</a:t>
            </a:r>
          </a:p>
          <a:p>
            <a:r>
              <a:rPr dirty="0"/>
              <a:t>  headers: { 'Content-Type': 'application/</a:t>
            </a:r>
            <a:r>
              <a:rPr dirty="0" err="1"/>
              <a:t>json</a:t>
            </a:r>
            <a:r>
              <a:rPr dirty="0"/>
              <a:t>' },</a:t>
            </a:r>
          </a:p>
          <a:p>
            <a:r>
              <a:rPr dirty="0"/>
              <a:t>  credentials: 'include',   // allows cookie to be set</a:t>
            </a:r>
          </a:p>
          <a:p>
            <a:r>
              <a:rPr dirty="0"/>
              <a:t>  body: </a:t>
            </a:r>
            <a:r>
              <a:rPr dirty="0" err="1"/>
              <a:t>JSON.stringify</a:t>
            </a:r>
            <a:r>
              <a:rPr dirty="0"/>
              <a:t>({ username, password })</a:t>
            </a:r>
          </a:p>
          <a:p>
            <a:r>
              <a:rPr dirty="0"/>
              <a:t>});</a:t>
            </a:r>
          </a:p>
          <a:p>
            <a:endParaRPr dirty="0"/>
          </a:p>
          <a:p>
            <a:r>
              <a:rPr dirty="0"/>
              <a:t>const data = await </a:t>
            </a:r>
            <a:r>
              <a:rPr dirty="0" err="1"/>
              <a:t>res.json</a:t>
            </a:r>
            <a:r>
              <a:rPr dirty="0"/>
              <a:t>();</a:t>
            </a:r>
          </a:p>
          <a:p>
            <a:r>
              <a:rPr dirty="0" err="1"/>
              <a:t>setToken</a:t>
            </a:r>
            <a:r>
              <a:rPr dirty="0"/>
              <a:t>(</a:t>
            </a:r>
            <a:r>
              <a:rPr dirty="0" err="1"/>
              <a:t>data.token</a:t>
            </a:r>
            <a:r>
              <a:rPr dirty="0"/>
              <a:t>);   // Access token in memory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SERVER: /api/refresh</a:t>
            </a:r>
          </a:p>
        </p:txBody>
      </p:sp>
      <p:sp>
        <p:nvSpPr>
          <p:cNvPr id="3" name="Content Placeholder 2"/>
          <p:cNvSpPr>
            <a:spLocks noGrp="1"/>
          </p:cNvSpPr>
          <p:nvPr>
            <p:ph idx="1"/>
          </p:nvPr>
        </p:nvSpPr>
        <p:spPr/>
        <p:txBody>
          <a:bodyPr>
            <a:normAutofit fontScale="47500" lnSpcReduction="20000"/>
          </a:bodyPr>
          <a:lstStyle/>
          <a:p>
            <a:r>
              <a:rPr dirty="0" err="1"/>
              <a:t>app.post</a:t>
            </a:r>
            <a:r>
              <a:rPr dirty="0"/>
              <a:t>('/</a:t>
            </a:r>
            <a:r>
              <a:rPr dirty="0" err="1"/>
              <a:t>api</a:t>
            </a:r>
            <a:r>
              <a:rPr dirty="0"/>
              <a:t>/refresh', (req, res) =&gt; {</a:t>
            </a:r>
          </a:p>
          <a:p>
            <a:r>
              <a:rPr dirty="0"/>
              <a:t>  const token = </a:t>
            </a:r>
            <a:r>
              <a:rPr dirty="0" err="1"/>
              <a:t>req.cookies.refreshToken</a:t>
            </a:r>
            <a:r>
              <a:rPr dirty="0"/>
              <a:t>;</a:t>
            </a:r>
          </a:p>
          <a:p>
            <a:r>
              <a:rPr dirty="0"/>
              <a:t>  if (!token) return </a:t>
            </a:r>
            <a:r>
              <a:rPr dirty="0" err="1"/>
              <a:t>res.sendStatus</a:t>
            </a:r>
            <a:r>
              <a:rPr dirty="0"/>
              <a:t>(401);</a:t>
            </a:r>
          </a:p>
          <a:p>
            <a:endParaRPr dirty="0"/>
          </a:p>
          <a:p>
            <a:r>
              <a:rPr dirty="0"/>
              <a:t>  </a:t>
            </a:r>
            <a:r>
              <a:rPr dirty="0" err="1"/>
              <a:t>jwt.verify</a:t>
            </a:r>
            <a:r>
              <a:rPr dirty="0"/>
              <a:t>(token, REFRESH_SECRET, (err, user) =&gt; {</a:t>
            </a:r>
          </a:p>
          <a:p>
            <a:r>
              <a:rPr dirty="0"/>
              <a:t>    if (err) return </a:t>
            </a:r>
            <a:r>
              <a:rPr dirty="0" err="1"/>
              <a:t>res.sendStatus</a:t>
            </a:r>
            <a:r>
              <a:rPr dirty="0"/>
              <a:t>(403);</a:t>
            </a:r>
          </a:p>
          <a:p>
            <a:endParaRPr dirty="0"/>
          </a:p>
          <a:p>
            <a:r>
              <a:rPr dirty="0"/>
              <a:t>    const </a:t>
            </a:r>
            <a:r>
              <a:rPr dirty="0" err="1"/>
              <a:t>newAccessToken</a:t>
            </a:r>
            <a:r>
              <a:rPr dirty="0"/>
              <a:t> = </a:t>
            </a:r>
            <a:r>
              <a:rPr dirty="0" err="1"/>
              <a:t>jwt.sign</a:t>
            </a:r>
            <a:r>
              <a:rPr dirty="0"/>
              <a:t>(</a:t>
            </a:r>
          </a:p>
          <a:p>
            <a:r>
              <a:rPr dirty="0"/>
              <a:t>      { username: </a:t>
            </a:r>
            <a:r>
              <a:rPr dirty="0" err="1"/>
              <a:t>user.username</a:t>
            </a:r>
            <a:r>
              <a:rPr dirty="0"/>
              <a:t> },</a:t>
            </a:r>
          </a:p>
          <a:p>
            <a:r>
              <a:rPr dirty="0"/>
              <a:t>      JWT_SECRET,</a:t>
            </a:r>
          </a:p>
          <a:p>
            <a:r>
              <a:rPr dirty="0"/>
              <a:t>      { </a:t>
            </a:r>
            <a:r>
              <a:rPr dirty="0" err="1"/>
              <a:t>expiresIn</a:t>
            </a:r>
            <a:r>
              <a:rPr dirty="0"/>
              <a:t>: '15m' }</a:t>
            </a:r>
          </a:p>
          <a:p>
            <a:r>
              <a:rPr dirty="0"/>
              <a:t>    );</a:t>
            </a:r>
          </a:p>
          <a:p>
            <a:endParaRPr dirty="0"/>
          </a:p>
          <a:p>
            <a:r>
              <a:rPr dirty="0"/>
              <a:t>    </a:t>
            </a:r>
            <a:r>
              <a:rPr dirty="0" err="1"/>
              <a:t>res.json</a:t>
            </a:r>
            <a:r>
              <a:rPr dirty="0"/>
              <a:t>({ token: </a:t>
            </a:r>
            <a:r>
              <a:rPr dirty="0" err="1"/>
              <a:t>newAccessToken</a:t>
            </a:r>
            <a:r>
              <a:rPr dirty="0"/>
              <a:t> });</a:t>
            </a:r>
          </a:p>
          <a:p>
            <a:r>
              <a:rPr dirty="0"/>
              <a:t>  });</a:t>
            </a:r>
          </a:p>
          <a:p>
            <a:r>
              <a:rPr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CLIENT: Silent Refresh on Page Load</a:t>
            </a:r>
          </a:p>
        </p:txBody>
      </p:sp>
      <p:sp>
        <p:nvSpPr>
          <p:cNvPr id="3" name="Content Placeholder 2"/>
          <p:cNvSpPr>
            <a:spLocks noGrp="1"/>
          </p:cNvSpPr>
          <p:nvPr>
            <p:ph idx="1"/>
          </p:nvPr>
        </p:nvSpPr>
        <p:spPr/>
        <p:txBody>
          <a:bodyPr>
            <a:normAutofit fontScale="92500" lnSpcReduction="20000"/>
          </a:bodyPr>
          <a:lstStyle/>
          <a:p>
            <a:r>
              <a:rPr dirty="0" err="1"/>
              <a:t>useEffect</a:t>
            </a:r>
            <a:r>
              <a:rPr dirty="0"/>
              <a:t>(() =&gt; {</a:t>
            </a:r>
          </a:p>
          <a:p>
            <a:r>
              <a:rPr dirty="0"/>
              <a:t>  fetch('/</a:t>
            </a:r>
            <a:r>
              <a:rPr dirty="0" err="1"/>
              <a:t>api</a:t>
            </a:r>
            <a:r>
              <a:rPr dirty="0"/>
              <a:t>/refresh', {</a:t>
            </a:r>
          </a:p>
          <a:p>
            <a:r>
              <a:rPr dirty="0"/>
              <a:t>    method: 'POST',</a:t>
            </a:r>
          </a:p>
          <a:p>
            <a:r>
              <a:rPr dirty="0"/>
              <a:t>    credentials: 'include'  // sends cookie automatically</a:t>
            </a:r>
          </a:p>
          <a:p>
            <a:r>
              <a:rPr dirty="0"/>
              <a:t>  })</a:t>
            </a:r>
          </a:p>
          <a:p>
            <a:r>
              <a:rPr dirty="0"/>
              <a:t>  .then(res =&gt; </a:t>
            </a:r>
            <a:r>
              <a:rPr dirty="0" err="1"/>
              <a:t>res.json</a:t>
            </a:r>
            <a:r>
              <a:rPr dirty="0"/>
              <a:t>())</a:t>
            </a:r>
          </a:p>
          <a:p>
            <a:r>
              <a:rPr dirty="0"/>
              <a:t>  .then(data =&gt; </a:t>
            </a:r>
            <a:r>
              <a:rPr dirty="0" err="1"/>
              <a:t>setToken</a:t>
            </a:r>
            <a:r>
              <a:rPr dirty="0"/>
              <a:t>(</a:t>
            </a:r>
            <a:r>
              <a:rPr dirty="0" err="1"/>
              <a:t>data.token</a:t>
            </a:r>
            <a:r>
              <a:rPr dirty="0"/>
              <a:t>));</a:t>
            </a:r>
          </a:p>
          <a:p>
            <a:r>
              <a:rPr dirty="0"/>
              <a:t>}, []);</a:t>
            </a:r>
          </a:p>
          <a:p>
            <a:endParaRPr dirty="0"/>
          </a:p>
          <a:p>
            <a:r>
              <a:rPr dirty="0"/>
              <a:t>Browser automatically attaches refresh cookie.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Protected Route Call (Client)</a:t>
            </a:r>
          </a:p>
        </p:txBody>
      </p:sp>
      <p:sp>
        <p:nvSpPr>
          <p:cNvPr id="3" name="Content Placeholder 2"/>
          <p:cNvSpPr>
            <a:spLocks noGrp="1"/>
          </p:cNvSpPr>
          <p:nvPr>
            <p:ph idx="1"/>
          </p:nvPr>
        </p:nvSpPr>
        <p:spPr/>
        <p:txBody>
          <a:bodyPr/>
          <a:lstStyle/>
          <a:p>
            <a:r>
              <a:rPr dirty="0"/>
              <a:t>fetch('/</a:t>
            </a:r>
            <a:r>
              <a:rPr dirty="0" err="1"/>
              <a:t>api</a:t>
            </a:r>
            <a:r>
              <a:rPr dirty="0"/>
              <a:t>/secret', {</a:t>
            </a:r>
          </a:p>
          <a:p>
            <a:r>
              <a:rPr dirty="0"/>
              <a:t>  headers: {</a:t>
            </a:r>
          </a:p>
          <a:p>
            <a:r>
              <a:rPr dirty="0"/>
              <a:t>    Authorization: `Bearer ${token}`</a:t>
            </a:r>
          </a:p>
          <a:p>
            <a:r>
              <a:rPr dirty="0"/>
              <a:t>  }</a:t>
            </a:r>
          </a:p>
          <a:p>
            <a:r>
              <a:rPr dirty="0"/>
              <a:t>});</a:t>
            </a:r>
          </a:p>
          <a:p>
            <a:endParaRPr dirty="0"/>
          </a:p>
          <a:p>
            <a:r>
              <a:rPr dirty="0"/>
              <a:t>Access token explicitly sent in header.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Handling Expired Access Tokens</a:t>
            </a:r>
          </a:p>
        </p:txBody>
      </p:sp>
      <p:sp>
        <p:nvSpPr>
          <p:cNvPr id="3" name="Content Placeholder 2"/>
          <p:cNvSpPr>
            <a:spLocks noGrp="1"/>
          </p:cNvSpPr>
          <p:nvPr>
            <p:ph idx="1"/>
          </p:nvPr>
        </p:nvSpPr>
        <p:spPr/>
        <p:txBody>
          <a:bodyPr>
            <a:normAutofit/>
          </a:bodyPr>
          <a:lstStyle/>
          <a:p>
            <a:r>
              <a:rPr dirty="0"/>
              <a:t>If /</a:t>
            </a:r>
            <a:r>
              <a:rPr dirty="0" err="1"/>
              <a:t>api</a:t>
            </a:r>
            <a:r>
              <a:rPr dirty="0"/>
              <a:t>/secret returns 403:</a:t>
            </a:r>
          </a:p>
          <a:p>
            <a:r>
              <a:rPr dirty="0"/>
              <a:t>  1. </a:t>
            </a:r>
            <a:r>
              <a:rPr sz="2400" dirty="0"/>
              <a:t>Call</a:t>
            </a:r>
            <a:r>
              <a:rPr dirty="0"/>
              <a:t> /</a:t>
            </a:r>
            <a:r>
              <a:rPr dirty="0" err="1"/>
              <a:t>api</a:t>
            </a:r>
            <a:r>
              <a:rPr dirty="0"/>
              <a:t>/refresh (cookie auto-sent)</a:t>
            </a:r>
          </a:p>
          <a:p>
            <a:r>
              <a:rPr dirty="0"/>
              <a:t>  2. Receive new access token</a:t>
            </a:r>
          </a:p>
          <a:p>
            <a:r>
              <a:rPr dirty="0"/>
              <a:t>  3. Retry original request</a:t>
            </a:r>
          </a:p>
          <a:p>
            <a:endParaRPr dirty="0"/>
          </a:p>
          <a:p>
            <a:r>
              <a:rPr dirty="0"/>
              <a:t>Refresh token never exposed to JS.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Logout Flow</a:t>
            </a:r>
          </a:p>
        </p:txBody>
      </p:sp>
      <p:sp>
        <p:nvSpPr>
          <p:cNvPr id="3" name="Content Placeholder 2"/>
          <p:cNvSpPr>
            <a:spLocks noGrp="1"/>
          </p:cNvSpPr>
          <p:nvPr>
            <p:ph idx="1"/>
          </p:nvPr>
        </p:nvSpPr>
        <p:spPr/>
        <p:txBody>
          <a:bodyPr/>
          <a:lstStyle/>
          <a:p>
            <a:r>
              <a:t>CLIENT:</a:t>
            </a:r>
          </a:p>
          <a:p>
            <a:r>
              <a:t>  setToken(null);</a:t>
            </a:r>
          </a:p>
          <a:p>
            <a:r>
              <a:t>  fetch('/api/logout', { credentials: 'include' });</a:t>
            </a:r>
          </a:p>
          <a:p>
            <a:endParaRPr/>
          </a:p>
          <a:p>
            <a:r>
              <a:t>SERVER:</a:t>
            </a:r>
          </a:p>
          <a:p>
            <a:r>
              <a:t>  res.clearCookie('refreshToken');</a:t>
            </a:r>
          </a:p>
          <a:p>
            <a:r>
              <a:t>  revoke token in DB/in-memory store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Security Model Summary</a:t>
            </a:r>
          </a:p>
        </p:txBody>
      </p:sp>
      <p:sp>
        <p:nvSpPr>
          <p:cNvPr id="3" name="Content Placeholder 2"/>
          <p:cNvSpPr>
            <a:spLocks noGrp="1"/>
          </p:cNvSpPr>
          <p:nvPr>
            <p:ph idx="1"/>
          </p:nvPr>
        </p:nvSpPr>
        <p:spPr/>
        <p:txBody>
          <a:bodyPr/>
          <a:lstStyle/>
          <a:p>
            <a:r>
              <a:t>XSS Protection:</a:t>
            </a:r>
          </a:p>
          <a:p>
            <a:r>
              <a:t>  Refresh token cannot be read by JavaScript</a:t>
            </a:r>
          </a:p>
          <a:p>
            <a:endParaRPr/>
          </a:p>
          <a:p>
            <a:r>
              <a:t>CSRF Protection:</a:t>
            </a:r>
          </a:p>
          <a:p>
            <a:r>
              <a:t>  sameSite='strict' on cookie</a:t>
            </a:r>
          </a:p>
          <a:p>
            <a:r>
              <a:t>  Access token sent manually in header</a:t>
            </a:r>
          </a:p>
          <a:p>
            <a:endParaRPr/>
          </a:p>
          <a:p>
            <a:r>
              <a:t>Access token short lifetime limits damage window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200F-D013-47ED-1A64-72178917C839}"/>
              </a:ext>
            </a:extLst>
          </p:cNvPr>
          <p:cNvSpPr>
            <a:spLocks noGrp="1"/>
          </p:cNvSpPr>
          <p:nvPr>
            <p:ph type="title"/>
          </p:nvPr>
        </p:nvSpPr>
        <p:spPr/>
        <p:txBody>
          <a:bodyPr/>
          <a:lstStyle/>
          <a:p>
            <a:r>
              <a:rPr lang="en-US" dirty="0"/>
              <a:t>Authentication </a:t>
            </a:r>
            <a:r>
              <a:rPr lang="en-US" b="1" dirty="0"/>
              <a:t>Learning Objectives</a:t>
            </a:r>
            <a:endParaRPr lang="en-US" dirty="0"/>
          </a:p>
        </p:txBody>
      </p:sp>
      <p:sp>
        <p:nvSpPr>
          <p:cNvPr id="3" name="Text Placeholder 2">
            <a:extLst>
              <a:ext uri="{FF2B5EF4-FFF2-40B4-BE49-F238E27FC236}">
                <a16:creationId xmlns:a16="http://schemas.microsoft.com/office/drawing/2014/main" id="{16AB263E-B115-9330-8519-C68C097B75B5}"/>
              </a:ext>
            </a:extLst>
          </p:cNvPr>
          <p:cNvSpPr>
            <a:spLocks noGrp="1"/>
          </p:cNvSpPr>
          <p:nvPr>
            <p:ph type="body" idx="1"/>
          </p:nvPr>
        </p:nvSpPr>
        <p:spPr/>
        <p:txBody>
          <a:bodyPr/>
          <a:lstStyle/>
          <a:p>
            <a:pPr marL="139700" indent="0">
              <a:buNone/>
            </a:pPr>
            <a:endParaRPr lang="en-US" dirty="0"/>
          </a:p>
          <a:p>
            <a:r>
              <a:rPr lang="en-US" dirty="0"/>
              <a:t>By the end of class, students should be able to:</a:t>
            </a:r>
          </a:p>
          <a:p>
            <a:r>
              <a:rPr lang="en-US" dirty="0"/>
              <a:t>Explain the difference between </a:t>
            </a:r>
            <a:r>
              <a:rPr lang="en-US" b="1" dirty="0"/>
              <a:t>Authentication vs Authorization</a:t>
            </a:r>
            <a:endParaRPr lang="en-US" dirty="0"/>
          </a:p>
          <a:p>
            <a:r>
              <a:rPr lang="en-US" dirty="0"/>
              <a:t>Describe </a:t>
            </a:r>
            <a:r>
              <a:rPr lang="en-US" b="1" dirty="0"/>
              <a:t>row-level security (RLS)</a:t>
            </a:r>
            <a:r>
              <a:rPr lang="en-US" dirty="0"/>
              <a:t> and why it matters</a:t>
            </a:r>
          </a:p>
          <a:p>
            <a:r>
              <a:rPr lang="en-US" dirty="0"/>
              <a:t>Implement basic email/password auth with </a:t>
            </a:r>
            <a:r>
              <a:rPr lang="en-US" dirty="0" err="1"/>
              <a:t>Supabase</a:t>
            </a:r>
            <a:endParaRPr lang="en-US" dirty="0"/>
          </a:p>
          <a:p>
            <a:r>
              <a:rPr lang="en-US" dirty="0"/>
              <a:t>Enable OAuth login (Google)</a:t>
            </a:r>
          </a:p>
          <a:p>
            <a:r>
              <a:rPr lang="en-US" dirty="0"/>
              <a:t>Enforce per-user data isolation using RLS</a:t>
            </a:r>
          </a:p>
          <a:p>
            <a:r>
              <a:rPr lang="en-US" dirty="0"/>
              <a:t>Explain tradeoffs between JWT/session auth and OAuth</a:t>
            </a:r>
          </a:p>
          <a:p>
            <a:endParaRPr lang="en-US" dirty="0"/>
          </a:p>
        </p:txBody>
      </p:sp>
      <p:sp>
        <p:nvSpPr>
          <p:cNvPr id="4" name="Slide Number Placeholder 3">
            <a:extLst>
              <a:ext uri="{FF2B5EF4-FFF2-40B4-BE49-F238E27FC236}">
                <a16:creationId xmlns:a16="http://schemas.microsoft.com/office/drawing/2014/main" id="{F3F37A7C-DB79-A6A4-CCC2-B88A490C4A4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97391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70C9-9FAB-9D49-CE5A-9D05470DE6C5}"/>
              </a:ext>
            </a:extLst>
          </p:cNvPr>
          <p:cNvSpPr>
            <a:spLocks noGrp="1"/>
          </p:cNvSpPr>
          <p:nvPr>
            <p:ph type="title"/>
          </p:nvPr>
        </p:nvSpPr>
        <p:spPr/>
        <p:txBody>
          <a:bodyPr/>
          <a:lstStyle/>
          <a:p>
            <a:r>
              <a:rPr lang="en-US" dirty="0"/>
              <a:t>Backend as A Service</a:t>
            </a:r>
          </a:p>
        </p:txBody>
      </p:sp>
      <p:sp>
        <p:nvSpPr>
          <p:cNvPr id="3" name="Text Placeholder 2">
            <a:extLst>
              <a:ext uri="{FF2B5EF4-FFF2-40B4-BE49-F238E27FC236}">
                <a16:creationId xmlns:a16="http://schemas.microsoft.com/office/drawing/2014/main" id="{71465D47-110D-B834-4EA2-E4B479E069BA}"/>
              </a:ext>
            </a:extLst>
          </p:cNvPr>
          <p:cNvSpPr>
            <a:spLocks noGrp="1"/>
          </p:cNvSpPr>
          <p:nvPr>
            <p:ph type="body" idx="1"/>
          </p:nvPr>
        </p:nvSpPr>
        <p:spPr/>
        <p:txBody>
          <a:bodyPr/>
          <a:lstStyle/>
          <a:p>
            <a:r>
              <a:rPr lang="en-US" dirty="0"/>
              <a:t>One alternate way is to have a full backend as a service</a:t>
            </a:r>
          </a:p>
          <a:p>
            <a:pPr lvl="1"/>
            <a:r>
              <a:rPr lang="en-US" dirty="0">
                <a:hlinkClick r:id="rId2"/>
              </a:rPr>
              <a:t>Firebase https://firebase.google.com</a:t>
            </a:r>
            <a:r>
              <a:rPr lang="en-US" dirty="0"/>
              <a:t> </a:t>
            </a:r>
          </a:p>
          <a:p>
            <a:pPr lvl="1"/>
            <a:r>
              <a:rPr lang="en-US" dirty="0" err="1"/>
              <a:t>Supabase</a:t>
            </a:r>
            <a:r>
              <a:rPr lang="en-US" dirty="0"/>
              <a:t> </a:t>
            </a:r>
            <a:r>
              <a:rPr lang="en-US" dirty="0">
                <a:hlinkClick r:id="rId3"/>
              </a:rPr>
              <a:t>https://supabase.com</a:t>
            </a:r>
            <a:endParaRPr lang="en-US" dirty="0"/>
          </a:p>
          <a:p>
            <a:pPr lvl="1"/>
            <a:r>
              <a:rPr lang="en-US" dirty="0"/>
              <a:t>AWS Amplify </a:t>
            </a:r>
            <a:r>
              <a:rPr lang="en-US" dirty="0">
                <a:hlinkClick r:id="rId4"/>
              </a:rPr>
              <a:t>https://aws.amazon.com/amplify/</a:t>
            </a:r>
            <a:r>
              <a:rPr lang="en-US" dirty="0"/>
              <a:t> </a:t>
            </a:r>
          </a:p>
          <a:p>
            <a:pPr lvl="1"/>
            <a:endParaRPr lang="en-US" dirty="0"/>
          </a:p>
          <a:p>
            <a:pPr marL="615950" lvl="1" indent="0">
              <a:buNone/>
            </a:pPr>
            <a:r>
              <a:rPr lang="en-US" dirty="0"/>
              <a:t>What are advantages of backend as a service providers? </a:t>
            </a:r>
          </a:p>
          <a:p>
            <a:pPr marL="615950" lvl="1" indent="0">
              <a:buNone/>
            </a:pPr>
            <a:endParaRPr lang="en-US" dirty="0"/>
          </a:p>
          <a:p>
            <a:pPr marL="615950" lvl="1" indent="0">
              <a:buNone/>
            </a:pPr>
            <a:r>
              <a:rPr lang="en-US" dirty="0"/>
              <a:t>What are the drawbacks? </a:t>
            </a:r>
          </a:p>
          <a:p>
            <a:pPr marL="615950" lvl="1" indent="0">
              <a:buNone/>
            </a:pPr>
            <a:endParaRPr lang="en-US" dirty="0"/>
          </a:p>
          <a:p>
            <a:pPr marL="615950" lvl="1" indent="0">
              <a:buNone/>
            </a:pPr>
            <a:r>
              <a:rPr lang="en-US" dirty="0"/>
              <a:t>	</a:t>
            </a:r>
          </a:p>
        </p:txBody>
      </p:sp>
      <p:sp>
        <p:nvSpPr>
          <p:cNvPr id="4" name="Slide Number Placeholder 3">
            <a:extLst>
              <a:ext uri="{FF2B5EF4-FFF2-40B4-BE49-F238E27FC236}">
                <a16:creationId xmlns:a16="http://schemas.microsoft.com/office/drawing/2014/main" id="{15ABE9DB-4983-15DB-C74E-812F8ED18C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435923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8996-2730-CF3D-C9C7-395DA6FE3A8B}"/>
              </a:ext>
            </a:extLst>
          </p:cNvPr>
          <p:cNvSpPr>
            <a:spLocks noGrp="1"/>
          </p:cNvSpPr>
          <p:nvPr>
            <p:ph type="title"/>
          </p:nvPr>
        </p:nvSpPr>
        <p:spPr/>
        <p:txBody>
          <a:bodyPr/>
          <a:lstStyle/>
          <a:p>
            <a:r>
              <a:rPr lang="en-US" dirty="0"/>
              <a:t>AWS Amplify</a:t>
            </a:r>
          </a:p>
        </p:txBody>
      </p:sp>
      <p:sp>
        <p:nvSpPr>
          <p:cNvPr id="3" name="Text Placeholder 2">
            <a:extLst>
              <a:ext uri="{FF2B5EF4-FFF2-40B4-BE49-F238E27FC236}">
                <a16:creationId xmlns:a16="http://schemas.microsoft.com/office/drawing/2014/main" id="{59B631E3-9496-99D4-C076-12781653BFB2}"/>
              </a:ext>
            </a:extLst>
          </p:cNvPr>
          <p:cNvSpPr>
            <a:spLocks noGrp="1"/>
          </p:cNvSpPr>
          <p:nvPr>
            <p:ph type="body" idx="1"/>
          </p:nvPr>
        </p:nvSpPr>
        <p:spPr/>
        <p:txBody>
          <a:bodyPr/>
          <a:lstStyle/>
          <a:p>
            <a:r>
              <a:rPr lang="en-US" dirty="0">
                <a:hlinkClick r:id="rId2"/>
              </a:rPr>
              <a:t>https://github.com/RPI-WS-spring-2026/amplify-vite-react-template</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4695093A-A53B-9E32-9967-0C51F5137BD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419612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Backend as a Service (BaaS)</a:t>
            </a:r>
          </a:p>
          <a:p>
            <a:r>
              <a:t>+ TypeScript Overview</a:t>
            </a:r>
          </a:p>
        </p:txBody>
      </p:sp>
      <p:sp>
        <p:nvSpPr>
          <p:cNvPr id="3" name="Content Placeholder 2"/>
          <p:cNvSpPr>
            <a:spLocks noGrp="1"/>
          </p:cNvSpPr>
          <p:nvPr>
            <p:ph idx="1"/>
          </p:nvPr>
        </p:nvSpPr>
        <p:spPr/>
        <p:txBody>
          <a:bodyPr/>
          <a:lstStyle/>
          <a:p>
            <a:r>
              <a:t>Context: React + AWS Amplify Quickstart</a:t>
            </a:r>
          </a:p>
          <a:p>
            <a:endParaRPr/>
          </a:p>
          <a:p>
            <a:r>
              <a:t>What is BaaS?</a:t>
            </a:r>
          </a:p>
          <a:p>
            <a:r>
              <a:t>Firebase | Supabase | AWS Amplify</a:t>
            </a:r>
          </a:p>
          <a:p>
            <a:endParaRPr/>
          </a:p>
          <a:p>
            <a:r>
              <a:t>Plus: What is TypeScript?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Backend as a Service (BaaS)?</a:t>
            </a:r>
          </a:p>
        </p:txBody>
      </p:sp>
      <p:sp>
        <p:nvSpPr>
          <p:cNvPr id="3" name="Content Placeholder 2"/>
          <p:cNvSpPr>
            <a:spLocks noGrp="1"/>
          </p:cNvSpPr>
          <p:nvPr>
            <p:ph idx="1"/>
          </p:nvPr>
        </p:nvSpPr>
        <p:spPr/>
        <p:txBody>
          <a:bodyPr/>
          <a:lstStyle/>
          <a:p>
            <a:r>
              <a:t>BaaS = Cloud-managed backend infrastructure</a:t>
            </a:r>
          </a:p>
          <a:p>
            <a:endParaRPr/>
          </a:p>
          <a:p>
            <a:r>
              <a:t>Instead of building your own backend:</a:t>
            </a:r>
          </a:p>
          <a:p>
            <a:r>
              <a:t>• Auth handled for you</a:t>
            </a:r>
          </a:p>
          <a:p>
            <a:r>
              <a:t>• Database hosted for you</a:t>
            </a:r>
          </a:p>
          <a:p>
            <a:r>
              <a:t>• APIs auto-generated</a:t>
            </a:r>
          </a:p>
          <a:p>
            <a:r>
              <a:t>• File storage included</a:t>
            </a:r>
          </a:p>
          <a:p>
            <a:endParaRPr/>
          </a:p>
          <a:p>
            <a:r>
              <a:t>You focus on frontend + business logic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Core Services Provided by BaaS</a:t>
            </a:r>
          </a:p>
        </p:txBody>
      </p:sp>
      <p:sp>
        <p:nvSpPr>
          <p:cNvPr id="3" name="Content Placeholder 2"/>
          <p:cNvSpPr>
            <a:spLocks noGrp="1"/>
          </p:cNvSpPr>
          <p:nvPr>
            <p:ph idx="1"/>
          </p:nvPr>
        </p:nvSpPr>
        <p:spPr/>
        <p:txBody>
          <a:bodyPr/>
          <a:lstStyle/>
          <a:p>
            <a:r>
              <a:t>1. Authentication (email, OAuth, MFA)</a:t>
            </a:r>
          </a:p>
          <a:p>
            <a:r>
              <a:t>2. Database (SQL or NoSQL)</a:t>
            </a:r>
          </a:p>
          <a:p>
            <a:r>
              <a:t>3. Auto-generated APIs</a:t>
            </a:r>
          </a:p>
          <a:p>
            <a:r>
              <a:t>4. File storage</a:t>
            </a:r>
          </a:p>
          <a:p>
            <a:r>
              <a:t>5. Hosting + CI/CD</a:t>
            </a:r>
          </a:p>
          <a:p>
            <a:r>
              <a:t>6. Security rules &amp; access control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Firebase (Google)</a:t>
            </a:r>
          </a:p>
        </p:txBody>
      </p:sp>
      <p:sp>
        <p:nvSpPr>
          <p:cNvPr id="3" name="Content Placeholder 2"/>
          <p:cNvSpPr>
            <a:spLocks noGrp="1"/>
          </p:cNvSpPr>
          <p:nvPr>
            <p:ph idx="1"/>
          </p:nvPr>
        </p:nvSpPr>
        <p:spPr/>
        <p:txBody>
          <a:bodyPr/>
          <a:lstStyle/>
          <a:p>
            <a:r>
              <a:t>Database: Firestore (NoSQL, document-based)</a:t>
            </a:r>
          </a:p>
          <a:p>
            <a:r>
              <a:t>Auth: Built-in providers</a:t>
            </a:r>
          </a:p>
          <a:p>
            <a:r>
              <a:t>Cloud Functions + Hosting</a:t>
            </a:r>
          </a:p>
          <a:p>
            <a:endParaRPr/>
          </a:p>
          <a:p>
            <a:r>
              <a:t>Strengths:</a:t>
            </a:r>
          </a:p>
          <a:p>
            <a:r>
              <a:t>• Very fast to start</a:t>
            </a:r>
          </a:p>
          <a:p>
            <a:r>
              <a:t>• Strong real-time support</a:t>
            </a:r>
          </a:p>
          <a:p>
            <a:endParaRPr/>
          </a:p>
          <a:p>
            <a:r>
              <a:t>Tradeoff: NoSQL structure, vendor lock-in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Supabase</a:t>
            </a:r>
          </a:p>
        </p:txBody>
      </p:sp>
      <p:sp>
        <p:nvSpPr>
          <p:cNvPr id="3" name="Content Placeholder 2"/>
          <p:cNvSpPr>
            <a:spLocks noGrp="1"/>
          </p:cNvSpPr>
          <p:nvPr>
            <p:ph idx="1"/>
          </p:nvPr>
        </p:nvSpPr>
        <p:spPr/>
        <p:txBody>
          <a:bodyPr/>
          <a:lstStyle/>
          <a:p>
            <a:r>
              <a:t>Open-source Firebase alternative</a:t>
            </a:r>
          </a:p>
          <a:p>
            <a:r>
              <a:t>Database: PostgreSQL (SQL, relational)</a:t>
            </a:r>
          </a:p>
          <a:p>
            <a:r>
              <a:t>Auto-generated REST + GraphQL APIs</a:t>
            </a:r>
          </a:p>
          <a:p>
            <a:endParaRPr/>
          </a:p>
          <a:p>
            <a:r>
              <a:t>Strengths:</a:t>
            </a:r>
          </a:p>
          <a:p>
            <a:r>
              <a:t>• Real SQL database</a:t>
            </a:r>
          </a:p>
          <a:p>
            <a:r>
              <a:t>• Open-source flexibility</a:t>
            </a:r>
          </a:p>
          <a:p>
            <a:endParaRPr/>
          </a:p>
          <a:p>
            <a:r>
              <a:t>Tradeoff: Slightly more setup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AWS Amplify</a:t>
            </a:r>
          </a:p>
        </p:txBody>
      </p:sp>
      <p:sp>
        <p:nvSpPr>
          <p:cNvPr id="3" name="Content Placeholder 2"/>
          <p:cNvSpPr>
            <a:spLocks noGrp="1"/>
          </p:cNvSpPr>
          <p:nvPr>
            <p:ph idx="1"/>
          </p:nvPr>
        </p:nvSpPr>
        <p:spPr/>
        <p:txBody>
          <a:bodyPr/>
          <a:lstStyle/>
          <a:p>
            <a:r>
              <a:rPr dirty="0"/>
              <a:t>Built on AWS services (Cognito, AppSync, DynamoDB, S3)</a:t>
            </a:r>
          </a:p>
          <a:p>
            <a:r>
              <a:rPr dirty="0"/>
              <a:t>Strong React integration</a:t>
            </a:r>
          </a:p>
          <a:p>
            <a:endParaRPr dirty="0"/>
          </a:p>
          <a:p>
            <a:r>
              <a:rPr dirty="0"/>
              <a:t>Provides:</a:t>
            </a:r>
          </a:p>
          <a:p>
            <a:r>
              <a:rPr dirty="0"/>
              <a:t>• Authentication (Cognito)</a:t>
            </a:r>
          </a:p>
          <a:p>
            <a:r>
              <a:rPr dirty="0"/>
              <a:t>• </a:t>
            </a:r>
            <a:r>
              <a:rPr dirty="0" err="1"/>
              <a:t>GraphQL</a:t>
            </a:r>
            <a:r>
              <a:rPr dirty="0"/>
              <a:t> / REST APIs</a:t>
            </a:r>
          </a:p>
          <a:p>
            <a:r>
              <a:rPr dirty="0"/>
              <a:t>• Storage (S3)</a:t>
            </a:r>
          </a:p>
          <a:p>
            <a:r>
              <a:rPr dirty="0"/>
              <a:t>• Hosting + CI/CD</a:t>
            </a:r>
          </a:p>
          <a:p>
            <a:r>
              <a:rPr dirty="0"/>
              <a:t>Enterprise-ready and scalable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Amplify Works in React</a:t>
            </a:r>
          </a:p>
        </p:txBody>
      </p:sp>
      <p:sp>
        <p:nvSpPr>
          <p:cNvPr id="3" name="Content Placeholder 2"/>
          <p:cNvSpPr>
            <a:spLocks noGrp="1"/>
          </p:cNvSpPr>
          <p:nvPr>
            <p:ph idx="1"/>
          </p:nvPr>
        </p:nvSpPr>
        <p:spPr/>
        <p:txBody>
          <a:bodyPr/>
          <a:lstStyle/>
          <a:p>
            <a:r>
              <a:t>Install Amplify libraries</a:t>
            </a:r>
          </a:p>
          <a:p>
            <a:r>
              <a:t>Configure backend via CLI or Amplify Studio</a:t>
            </a:r>
          </a:p>
          <a:p>
            <a:endParaRPr/>
          </a:p>
          <a:p>
            <a:r>
              <a:t>Example:</a:t>
            </a:r>
          </a:p>
          <a:p>
            <a:r>
              <a:t>import { Amplify } from 'aws-amplify';</a:t>
            </a:r>
          </a:p>
          <a:p>
            <a:r>
              <a:t>import config from './amplifyconfiguration.json';</a:t>
            </a:r>
          </a:p>
          <a:p>
            <a:r>
              <a:t>Amplify.configure(config);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TypeScript?</a:t>
            </a:r>
          </a:p>
        </p:txBody>
      </p:sp>
      <p:sp>
        <p:nvSpPr>
          <p:cNvPr id="3" name="Content Placeholder 2"/>
          <p:cNvSpPr>
            <a:spLocks noGrp="1"/>
          </p:cNvSpPr>
          <p:nvPr>
            <p:ph idx="1"/>
          </p:nvPr>
        </p:nvSpPr>
        <p:spPr/>
        <p:txBody>
          <a:bodyPr/>
          <a:lstStyle/>
          <a:p>
            <a:r>
              <a:t>TypeScript = JavaScript + Static Types</a:t>
            </a:r>
          </a:p>
          <a:p>
            <a:endParaRPr/>
          </a:p>
          <a:p>
            <a:r>
              <a:t>Developed by Microsoft</a:t>
            </a:r>
          </a:p>
          <a:p>
            <a:r>
              <a:t>Adds compile-time type checking</a:t>
            </a:r>
          </a:p>
          <a:p>
            <a:r>
              <a:t>Compiles into standard JavaScript</a:t>
            </a:r>
          </a:p>
          <a:p>
            <a:endParaRPr/>
          </a:p>
          <a:p>
            <a:r>
              <a:t>Improves safety + developer experience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A93C-724E-C418-6EC2-9AC74151575A}"/>
              </a:ext>
            </a:extLst>
          </p:cNvPr>
          <p:cNvSpPr>
            <a:spLocks noGrp="1"/>
          </p:cNvSpPr>
          <p:nvPr>
            <p:ph type="title"/>
          </p:nvPr>
        </p:nvSpPr>
        <p:spPr/>
        <p:txBody>
          <a:bodyPr/>
          <a:lstStyle/>
          <a:p>
            <a:r>
              <a:rPr lang="en-US" dirty="0"/>
              <a:t>Readings</a:t>
            </a:r>
          </a:p>
        </p:txBody>
      </p:sp>
      <p:sp>
        <p:nvSpPr>
          <p:cNvPr id="3" name="Text Placeholder 2">
            <a:extLst>
              <a:ext uri="{FF2B5EF4-FFF2-40B4-BE49-F238E27FC236}">
                <a16:creationId xmlns:a16="http://schemas.microsoft.com/office/drawing/2014/main" id="{FE1AC969-19BD-AAA7-8495-0F5557652D02}"/>
              </a:ext>
            </a:extLst>
          </p:cNvPr>
          <p:cNvSpPr>
            <a:spLocks noGrp="1"/>
          </p:cNvSpPr>
          <p:nvPr>
            <p:ph type="body" idx="1"/>
          </p:nvPr>
        </p:nvSpPr>
        <p:spPr/>
        <p:txBody>
          <a:bodyPr/>
          <a:lstStyle/>
          <a:p>
            <a:pPr marL="139700" indent="0">
              <a:buNone/>
            </a:pPr>
            <a:endParaRPr lang="en-US" b="1" dirty="0"/>
          </a:p>
          <a:p>
            <a:pPr marL="139700" indent="0">
              <a:buNone/>
            </a:pPr>
            <a:r>
              <a:rPr lang="en-US" b="1" dirty="0"/>
              <a:t>Industry Standards &amp; Best Practice Guides</a:t>
            </a:r>
            <a:endParaRPr lang="en-US" dirty="0"/>
          </a:p>
          <a:p>
            <a:r>
              <a:rPr lang="en-US" b="1" dirty="0"/>
              <a:t>1. </a:t>
            </a:r>
            <a:r>
              <a:rPr lang="en-US" b="1" dirty="0">
                <a:hlinkClick r:id="rId3"/>
              </a:rPr>
              <a:t>OWASP Authorization Cheat Sheet</a:t>
            </a:r>
            <a:endParaRPr lang="en-US" dirty="0"/>
          </a:p>
          <a:p>
            <a:r>
              <a:rPr lang="en-US" b="1" dirty="0"/>
              <a:t>2. </a:t>
            </a:r>
            <a:r>
              <a:rPr lang="en-US" b="1" dirty="0" err="1">
                <a:hlinkClick r:id="rId4"/>
              </a:rPr>
              <a:t>WorkOS</a:t>
            </a:r>
            <a:r>
              <a:rPr lang="en-US" b="1" dirty="0">
                <a:hlinkClick r:id="rId4"/>
              </a:rPr>
              <a:t> — OAuth and JWT Best Practices</a:t>
            </a:r>
            <a:endParaRPr lang="en-US" dirty="0"/>
          </a:p>
          <a:p>
            <a:r>
              <a:rPr lang="en-US" b="1" dirty="0"/>
              <a:t>3. </a:t>
            </a:r>
            <a:r>
              <a:rPr lang="en-US" b="1" dirty="0">
                <a:hlinkClick r:id="rId5"/>
              </a:rPr>
              <a:t>Google Developers — OAuth2 Best Practices</a:t>
            </a:r>
            <a:endParaRPr lang="en-US" dirty="0"/>
          </a:p>
          <a:p>
            <a:r>
              <a:rPr lang="en-US" b="1" dirty="0"/>
              <a:t>4. </a:t>
            </a:r>
            <a:r>
              <a:rPr lang="en-US" b="1" dirty="0" err="1">
                <a:hlinkClick r:id="rId6"/>
              </a:rPr>
              <a:t>Supabase</a:t>
            </a:r>
            <a:r>
              <a:rPr lang="en-US" b="1" dirty="0">
                <a:hlinkClick r:id="rId6"/>
              </a:rPr>
              <a:t> Authentication</a:t>
            </a:r>
            <a:endParaRPr lang="en-US" dirty="0"/>
          </a:p>
        </p:txBody>
      </p:sp>
      <p:sp>
        <p:nvSpPr>
          <p:cNvPr id="4" name="Slide Number Placeholder 3">
            <a:extLst>
              <a:ext uri="{FF2B5EF4-FFF2-40B4-BE49-F238E27FC236}">
                <a16:creationId xmlns:a16="http://schemas.microsoft.com/office/drawing/2014/main" id="{24813B46-49FE-FF3E-22BB-886E2F5D51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088581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TypeScript in Amplify?</a:t>
            </a:r>
          </a:p>
        </p:txBody>
      </p:sp>
      <p:sp>
        <p:nvSpPr>
          <p:cNvPr id="3" name="Content Placeholder 2"/>
          <p:cNvSpPr>
            <a:spLocks noGrp="1"/>
          </p:cNvSpPr>
          <p:nvPr>
            <p:ph idx="1"/>
          </p:nvPr>
        </p:nvSpPr>
        <p:spPr/>
        <p:txBody>
          <a:bodyPr/>
          <a:lstStyle/>
          <a:p>
            <a:r>
              <a:t>Amplify generates typed models</a:t>
            </a:r>
          </a:p>
          <a:p>
            <a:r>
              <a:t>Better IDE autocomplete</a:t>
            </a:r>
          </a:p>
          <a:p>
            <a:r>
              <a:t>Catches errors before runtime</a:t>
            </a:r>
          </a:p>
          <a:p>
            <a:endParaRPr/>
          </a:p>
          <a:p>
            <a:r>
              <a:t>Example:</a:t>
            </a:r>
          </a:p>
          <a:p>
            <a:r>
              <a:t>function greet(name: string): string {</a:t>
            </a:r>
          </a:p>
          <a:p>
            <a:r>
              <a:t>  return 'Hello ' + name;</a:t>
            </a:r>
          </a:p>
          <a:p>
            <a: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JavaScript vs TypeScript</a:t>
            </a:r>
          </a:p>
        </p:txBody>
      </p:sp>
      <p:sp>
        <p:nvSpPr>
          <p:cNvPr id="3" name="Content Placeholder 2"/>
          <p:cNvSpPr>
            <a:spLocks noGrp="1"/>
          </p:cNvSpPr>
          <p:nvPr>
            <p:ph idx="1"/>
          </p:nvPr>
        </p:nvSpPr>
        <p:spPr/>
        <p:txBody>
          <a:bodyPr/>
          <a:lstStyle/>
          <a:p>
            <a:r>
              <a:t>JavaScript:</a:t>
            </a:r>
          </a:p>
          <a:p>
            <a:r>
              <a:t>  let age = 25;</a:t>
            </a:r>
          </a:p>
          <a:p>
            <a:endParaRPr/>
          </a:p>
          <a:p>
            <a:r>
              <a:t>TypeScript:</a:t>
            </a:r>
          </a:p>
          <a:p>
            <a:r>
              <a:t>  let age: number = 25;</a:t>
            </a:r>
          </a:p>
          <a:p>
            <a:endParaRPr/>
          </a:p>
          <a:p>
            <a:r>
              <a:t>Prevents: age = 'twenty five';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When to Use BaaS vs Custom Backend</a:t>
            </a:r>
          </a:p>
        </p:txBody>
      </p:sp>
      <p:sp>
        <p:nvSpPr>
          <p:cNvPr id="3" name="Content Placeholder 2"/>
          <p:cNvSpPr>
            <a:spLocks noGrp="1"/>
          </p:cNvSpPr>
          <p:nvPr>
            <p:ph idx="1"/>
          </p:nvPr>
        </p:nvSpPr>
        <p:spPr/>
        <p:txBody>
          <a:bodyPr/>
          <a:lstStyle/>
          <a:p>
            <a:r>
              <a:t>Use BaaS when:</a:t>
            </a:r>
          </a:p>
          <a:p>
            <a:r>
              <a:t>• MVP / startup</a:t>
            </a:r>
          </a:p>
          <a:p>
            <a:r>
              <a:t>• Small team</a:t>
            </a:r>
          </a:p>
          <a:p>
            <a:r>
              <a:t>• Need rapid deployment</a:t>
            </a:r>
          </a:p>
          <a:p>
            <a:endParaRPr/>
          </a:p>
          <a:p>
            <a:r>
              <a:t>Use custom backend when:</a:t>
            </a:r>
          </a:p>
          <a:p>
            <a:r>
              <a:t>• Complex business logic</a:t>
            </a:r>
          </a:p>
          <a:p>
            <a:r>
              <a:t>• Deep infrastructure control required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Summary</a:t>
            </a:r>
          </a:p>
        </p:txBody>
      </p:sp>
      <p:sp>
        <p:nvSpPr>
          <p:cNvPr id="3" name="Content Placeholder 2"/>
          <p:cNvSpPr>
            <a:spLocks noGrp="1"/>
          </p:cNvSpPr>
          <p:nvPr>
            <p:ph idx="1"/>
          </p:nvPr>
        </p:nvSpPr>
        <p:spPr/>
        <p:txBody>
          <a:bodyPr/>
          <a:lstStyle/>
          <a:p>
            <a:r>
              <a:t>BaaS = Managed backend infrastructure</a:t>
            </a:r>
          </a:p>
          <a:p>
            <a:endParaRPr/>
          </a:p>
          <a:p>
            <a:r>
              <a:t>Firebase → Fast, NoSQL</a:t>
            </a:r>
          </a:p>
          <a:p>
            <a:r>
              <a:t>Supabase → SQL, Open-source</a:t>
            </a:r>
          </a:p>
          <a:p>
            <a:r>
              <a:t>Amplify → AWS ecosystem integration</a:t>
            </a:r>
          </a:p>
          <a:p>
            <a:endParaRPr/>
          </a:p>
          <a:p>
            <a:r>
              <a:t>TypeScript = Safer, typed JavaScript</a:t>
            </a:r>
          </a:p>
          <a:p>
            <a:r>
              <a:t>Ideal for modern React apps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07850-AC86-8676-E2F2-F3100507A08F}"/>
              </a:ext>
            </a:extLst>
          </p:cNvPr>
          <p:cNvSpPr>
            <a:spLocks noGrp="1"/>
          </p:cNvSpPr>
          <p:nvPr>
            <p:ph type="title"/>
          </p:nvPr>
        </p:nvSpPr>
        <p:spPr/>
        <p:txBody>
          <a:bodyPr/>
          <a:lstStyle/>
          <a:p>
            <a:r>
              <a:rPr lang="en-US" dirty="0"/>
              <a:t>What is the difference between authentication and authorization?</a:t>
            </a:r>
          </a:p>
        </p:txBody>
      </p:sp>
      <p:sp>
        <p:nvSpPr>
          <p:cNvPr id="4" name="Slide Number Placeholder 3">
            <a:extLst>
              <a:ext uri="{FF2B5EF4-FFF2-40B4-BE49-F238E27FC236}">
                <a16:creationId xmlns:a16="http://schemas.microsoft.com/office/drawing/2014/main" id="{B339D81C-18F3-DDC0-3662-9830C10FCF1E}"/>
              </a:ext>
            </a:extLst>
          </p:cNvPr>
          <p:cNvSpPr>
            <a:spLocks noGrp="1"/>
          </p:cNvSpPr>
          <p:nvPr>
            <p:ph type="sldNum" idx="4294967295"/>
          </p:nvPr>
        </p:nvSpPr>
        <p:spPr>
          <a:xfrm>
            <a:off x="0" y="6259513"/>
            <a:ext cx="495300" cy="271462"/>
          </a:xfrm>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99811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358A-E381-8E8B-9BD1-B2A3E25116C4}"/>
              </a:ext>
            </a:extLst>
          </p:cNvPr>
          <p:cNvSpPr>
            <a:spLocks noGrp="1"/>
          </p:cNvSpPr>
          <p:nvPr>
            <p:ph type="title"/>
          </p:nvPr>
        </p:nvSpPr>
        <p:spPr/>
        <p:txBody>
          <a:bodyPr/>
          <a:lstStyle/>
          <a:p>
            <a:r>
              <a:rPr lang="en-US" b="1" dirty="0"/>
              <a:t>Authentication vs Authorization</a:t>
            </a:r>
            <a:endParaRPr lang="en-US" dirty="0"/>
          </a:p>
        </p:txBody>
      </p:sp>
      <p:sp>
        <p:nvSpPr>
          <p:cNvPr id="3" name="Text Placeholder 2">
            <a:extLst>
              <a:ext uri="{FF2B5EF4-FFF2-40B4-BE49-F238E27FC236}">
                <a16:creationId xmlns:a16="http://schemas.microsoft.com/office/drawing/2014/main" id="{5C9BF119-D4DC-DFF8-3C67-D53CEEDAAEFF}"/>
              </a:ext>
            </a:extLst>
          </p:cNvPr>
          <p:cNvSpPr>
            <a:spLocks noGrp="1"/>
          </p:cNvSpPr>
          <p:nvPr>
            <p:ph type="body" idx="1"/>
          </p:nvPr>
        </p:nvSpPr>
        <p:spPr/>
        <p:txBody>
          <a:bodyPr/>
          <a:lstStyle/>
          <a:p>
            <a:r>
              <a:rPr lang="en-US" dirty="0"/>
              <a:t>Authentication = Who are you?</a:t>
            </a:r>
          </a:p>
          <a:p>
            <a:r>
              <a:rPr lang="en-US" dirty="0"/>
              <a:t>Authorization = What are you allowed to do?</a:t>
            </a:r>
          </a:p>
          <a:p>
            <a:pPr marL="139700" indent="0">
              <a:buNone/>
            </a:pPr>
            <a:br>
              <a:rPr lang="en-US" dirty="0"/>
            </a:br>
            <a:endParaRPr lang="en-US" dirty="0"/>
          </a:p>
          <a:p>
            <a:pPr marL="139700" indent="0">
              <a:buNone/>
            </a:pPr>
            <a:r>
              <a:rPr lang="en-US" dirty="0"/>
              <a:t>Example:</a:t>
            </a:r>
          </a:p>
          <a:p>
            <a:r>
              <a:rPr lang="en-US" dirty="0"/>
              <a:t>Login to Netflix (auth)</a:t>
            </a:r>
          </a:p>
          <a:p>
            <a:r>
              <a:rPr lang="en-US" dirty="0"/>
              <a:t>Only see your profile &amp; watch history (authorization)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27A3C5B-82A3-F626-21D8-40A360118F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35358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1FB8-DE4D-3B58-DAB0-AC461A19B611}"/>
              </a:ext>
            </a:extLst>
          </p:cNvPr>
          <p:cNvSpPr>
            <a:spLocks noGrp="1"/>
          </p:cNvSpPr>
          <p:nvPr>
            <p:ph type="title"/>
          </p:nvPr>
        </p:nvSpPr>
        <p:spPr/>
        <p:txBody>
          <a:bodyPr/>
          <a:lstStyle/>
          <a:p>
            <a:r>
              <a:rPr lang="en-US" dirty="0"/>
              <a:t>Authorization: </a:t>
            </a:r>
            <a:r>
              <a:rPr lang="en-US" b="1" dirty="0"/>
              <a:t>Identify and protect critical system actions</a:t>
            </a:r>
            <a:endParaRPr lang="en-US" dirty="0"/>
          </a:p>
        </p:txBody>
      </p:sp>
      <p:sp>
        <p:nvSpPr>
          <p:cNvPr id="3" name="Text Placeholder 2">
            <a:extLst>
              <a:ext uri="{FF2B5EF4-FFF2-40B4-BE49-F238E27FC236}">
                <a16:creationId xmlns:a16="http://schemas.microsoft.com/office/drawing/2014/main" id="{96EAAA2B-BCD4-3D93-B16D-5BC77275E4C8}"/>
              </a:ext>
            </a:extLst>
          </p:cNvPr>
          <p:cNvSpPr>
            <a:spLocks noGrp="1"/>
          </p:cNvSpPr>
          <p:nvPr>
            <p:ph type="body" idx="1"/>
          </p:nvPr>
        </p:nvSpPr>
        <p:spPr/>
        <p:txBody>
          <a:bodyPr/>
          <a:lstStyle/>
          <a:p>
            <a:r>
              <a:rPr lang="en-US" dirty="0"/>
              <a:t>Examples:</a:t>
            </a:r>
          </a:p>
          <a:p>
            <a:r>
              <a:rPr lang="en-US" dirty="0"/>
              <a:t>Create purchase order</a:t>
            </a:r>
          </a:p>
          <a:p>
            <a:r>
              <a:rPr lang="en-US" dirty="0"/>
              <a:t>Add vendor</a:t>
            </a:r>
          </a:p>
          <a:p>
            <a:r>
              <a:rPr lang="en-US" dirty="0"/>
              <a:t>Issue refund</a:t>
            </a:r>
          </a:p>
          <a:p>
            <a:r>
              <a:rPr lang="en-US" dirty="0"/>
              <a:t>Change pricing</a:t>
            </a:r>
          </a:p>
          <a:p>
            <a:r>
              <a:rPr lang="en-US" dirty="0"/>
              <a:t>Modify user roles</a:t>
            </a:r>
          </a:p>
          <a:p>
            <a:r>
              <a:rPr lang="en-US" dirty="0"/>
              <a:t>Export customer data</a:t>
            </a:r>
          </a:p>
          <a:p>
            <a:pPr marL="139700" indent="0">
              <a:buNone/>
            </a:pPr>
            <a:r>
              <a:rPr lang="en-US" dirty="0"/>
              <a:t>These require:</a:t>
            </a:r>
          </a:p>
          <a:p>
            <a:r>
              <a:rPr lang="en-US" dirty="0"/>
              <a:t>Strong authentication</a:t>
            </a:r>
          </a:p>
          <a:p>
            <a:r>
              <a:rPr lang="en-US" dirty="0"/>
              <a:t>Explicit authorization rules</a:t>
            </a:r>
          </a:p>
          <a:p>
            <a:r>
              <a:rPr lang="en-US" dirty="0"/>
              <a:t>Often additional controls (logging, approvals, MFA)</a:t>
            </a:r>
          </a:p>
          <a:p>
            <a:endParaRPr lang="en-US" dirty="0"/>
          </a:p>
        </p:txBody>
      </p:sp>
      <p:sp>
        <p:nvSpPr>
          <p:cNvPr id="4" name="Slide Number Placeholder 3">
            <a:extLst>
              <a:ext uri="{FF2B5EF4-FFF2-40B4-BE49-F238E27FC236}">
                <a16:creationId xmlns:a16="http://schemas.microsoft.com/office/drawing/2014/main" id="{B8CE4259-CD89-A4DD-90BB-F8F81665F28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93756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0A74-C687-3CAD-E04B-E2EF4BCE8DC8}"/>
              </a:ext>
            </a:extLst>
          </p:cNvPr>
          <p:cNvSpPr>
            <a:spLocks noGrp="1"/>
          </p:cNvSpPr>
          <p:nvPr>
            <p:ph type="title"/>
          </p:nvPr>
        </p:nvSpPr>
        <p:spPr/>
        <p:txBody>
          <a:bodyPr/>
          <a:lstStyle/>
          <a:p>
            <a:r>
              <a:rPr lang="en-US" dirty="0"/>
              <a:t>Core Concept: Identity</a:t>
            </a:r>
          </a:p>
        </p:txBody>
      </p:sp>
      <p:sp>
        <p:nvSpPr>
          <p:cNvPr id="3" name="Text Placeholder 2">
            <a:extLst>
              <a:ext uri="{FF2B5EF4-FFF2-40B4-BE49-F238E27FC236}">
                <a16:creationId xmlns:a16="http://schemas.microsoft.com/office/drawing/2014/main" id="{986156C6-07C0-6C3E-44E5-3BCE204F91DE}"/>
              </a:ext>
            </a:extLst>
          </p:cNvPr>
          <p:cNvSpPr>
            <a:spLocks noGrp="1"/>
          </p:cNvSpPr>
          <p:nvPr>
            <p:ph type="body" idx="1"/>
          </p:nvPr>
        </p:nvSpPr>
        <p:spPr/>
        <p:txBody>
          <a:bodyPr/>
          <a:lstStyle/>
          <a:p>
            <a:r>
              <a:rPr lang="en-US" dirty="0"/>
              <a:t>User logs in → system issues token (JWT or session)</a:t>
            </a:r>
          </a:p>
          <a:p>
            <a:pPr lvl="1"/>
            <a:r>
              <a:rPr lang="en-US" dirty="0"/>
              <a:t>Token sent with every request</a:t>
            </a:r>
          </a:p>
          <a:p>
            <a:pPr lvl="1"/>
            <a:r>
              <a:rPr lang="en-US" dirty="0"/>
              <a:t>Backend verifies token</a:t>
            </a:r>
          </a:p>
          <a:p>
            <a:pPr lvl="1"/>
            <a:r>
              <a:rPr lang="en-US" dirty="0"/>
              <a:t>Database may enforce identity (RLS)</a:t>
            </a:r>
          </a:p>
          <a:p>
            <a:pPr marL="139700" indent="0">
              <a:buNone/>
            </a:pPr>
            <a:endParaRPr lang="en-US" dirty="0"/>
          </a:p>
        </p:txBody>
      </p:sp>
      <p:sp>
        <p:nvSpPr>
          <p:cNvPr id="4" name="Slide Number Placeholder 3">
            <a:extLst>
              <a:ext uri="{FF2B5EF4-FFF2-40B4-BE49-F238E27FC236}">
                <a16:creationId xmlns:a16="http://schemas.microsoft.com/office/drawing/2014/main" id="{913E19A1-70CE-15F1-7A5F-3AEEE1D71F1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629223847"/>
      </p:ext>
    </p:extLst>
  </p:cSld>
  <p:clrMapOvr>
    <a:masterClrMapping/>
  </p:clrMapOvr>
</p:sld>
</file>

<file path=ppt/theme/theme1.xml><?xml version="1.0" encoding="utf-8"?>
<a:theme xmlns:a="http://schemas.openxmlformats.org/drawingml/2006/main" name="1_Office Theme">
  <a:themeElements>
    <a:clrScheme name="Custom 10">
      <a:dk1>
        <a:srgbClr val="000000"/>
      </a:dk1>
      <a:lt1>
        <a:srgbClr val="FFFFFF"/>
      </a:lt1>
      <a:dk2>
        <a:srgbClr val="373545"/>
      </a:dk2>
      <a:lt2>
        <a:srgbClr val="CEDBE6"/>
      </a:lt2>
      <a:accent1>
        <a:srgbClr val="1D3982"/>
      </a:accent1>
      <a:accent2>
        <a:srgbClr val="FD719F"/>
      </a:accent2>
      <a:accent3>
        <a:srgbClr val="EAB036"/>
      </a:accent3>
      <a:accent4>
        <a:srgbClr val="35045D"/>
      </a:accent4>
      <a:accent5>
        <a:srgbClr val="7573D1"/>
      </a:accent5>
      <a:accent6>
        <a:srgbClr val="E6AD34"/>
      </a:accent6>
      <a:hlink>
        <a:srgbClr val="5CC6DC"/>
      </a:hlink>
      <a:folHlink>
        <a:srgbClr val="266F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TotalTime>
  <Words>2789</Words>
  <Application>Microsoft Macintosh PowerPoint</Application>
  <PresentationFormat>Widescreen</PresentationFormat>
  <Paragraphs>475</Paragraphs>
  <Slides>53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Geist</vt:lpstr>
      <vt:lpstr>Calibri</vt:lpstr>
      <vt:lpstr>-apple-system</vt:lpstr>
      <vt:lpstr>Raleway ExtraBold</vt:lpstr>
      <vt:lpstr>Raleway SemiBold</vt:lpstr>
      <vt:lpstr>Arial</vt:lpstr>
      <vt:lpstr>Raleway</vt:lpstr>
      <vt:lpstr>1_Office Theme</vt:lpstr>
      <vt:lpstr>Web Science Application Development</vt:lpstr>
      <vt:lpstr>Part 2: O</vt:lpstr>
      <vt:lpstr>Next Parts of Class</vt:lpstr>
      <vt:lpstr>Authentication Learning Objectives</vt:lpstr>
      <vt:lpstr>Readings</vt:lpstr>
      <vt:lpstr>What is the difference between authentication and authorization?</vt:lpstr>
      <vt:lpstr>Authentication vs Authorization</vt:lpstr>
      <vt:lpstr>Authorization: Identify and protect critical system actions</vt:lpstr>
      <vt:lpstr>Core Concept: Identity</vt:lpstr>
      <vt:lpstr>What Is a JWT?</vt:lpstr>
      <vt:lpstr>How do we securely store passwords?</vt:lpstr>
      <vt:lpstr>Password Hashing with bcrypt</vt:lpstr>
      <vt:lpstr>Access Tokens vs Refresh Tokens</vt:lpstr>
      <vt:lpstr>Token Refresh Flow</vt:lpstr>
      <vt:lpstr>How does OAuth fit in?</vt:lpstr>
      <vt:lpstr>OAuth 2.0: Delegated Authentication</vt:lpstr>
      <vt:lpstr>JWT vs Session-Based Auth</vt:lpstr>
      <vt:lpstr>Middleware: Protecting Routes</vt:lpstr>
      <vt:lpstr>Security Best Practices</vt:lpstr>
      <vt:lpstr>Row-Level Security (RLS)</vt:lpstr>
      <vt:lpstr>Lab 6: JWT Authentication Hands-On</vt:lpstr>
      <vt:lpstr>How do we know our code actually works?</vt:lpstr>
      <vt:lpstr>Types of Tests</vt:lpstr>
      <vt:lpstr>The Testing Pyramid</vt:lpstr>
      <vt:lpstr>Testing in This Lab</vt:lpstr>
      <vt:lpstr>Automated Testing &amp; CI/CD</vt:lpstr>
      <vt:lpstr>Additions: BCRYPT VS Others</vt:lpstr>
      <vt:lpstr>PowerPoint Presentation</vt:lpstr>
      <vt:lpstr>Access + Refresh Token Implementation (Explicit Server + Client Code)</vt:lpstr>
      <vt:lpstr>Full Architecture Overview</vt:lpstr>
      <vt:lpstr>SERVER: /api/login (Issues Both Tokens)</vt:lpstr>
      <vt:lpstr>What Actually Stores the Refresh Token?</vt:lpstr>
      <vt:lpstr>CLIENT: Login Code</vt:lpstr>
      <vt:lpstr>SERVER: /api/refresh</vt:lpstr>
      <vt:lpstr>CLIENT: Silent Refresh on Page Load</vt:lpstr>
      <vt:lpstr>Protected Route Call (Client)</vt:lpstr>
      <vt:lpstr>Handling Expired Access Tokens</vt:lpstr>
      <vt:lpstr>Logout Flow</vt:lpstr>
      <vt:lpstr>Security Model Summary</vt:lpstr>
      <vt:lpstr>Backend as A Service</vt:lpstr>
      <vt:lpstr>AWS Amplify</vt:lpstr>
      <vt:lpstr>Backend as a Service (BaaS) + TypeScript Overview</vt:lpstr>
      <vt:lpstr>What is Backend as a Service (BaaS)?</vt:lpstr>
      <vt:lpstr>Core Services Provided by BaaS</vt:lpstr>
      <vt:lpstr>Firebase (Google)</vt:lpstr>
      <vt:lpstr>Supabase</vt:lpstr>
      <vt:lpstr>AWS Amplify</vt:lpstr>
      <vt:lpstr>How Amplify Works in React</vt:lpstr>
      <vt:lpstr>What is TypeScript?</vt:lpstr>
      <vt:lpstr>Why TypeScript in Amplify?</vt:lpstr>
      <vt:lpstr>JavaScript vs TypeScript</vt:lpstr>
      <vt:lpstr>When to Use BaaS vs Custom Backend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Julia Byrd</dc:creator>
  <cp:lastModifiedBy>Kuruzovich, Jason Nicholas</cp:lastModifiedBy>
  <cp:revision>5</cp:revision>
  <dcterms:created xsi:type="dcterms:W3CDTF">2024-03-21T15:18:40Z</dcterms:created>
  <dcterms:modified xsi:type="dcterms:W3CDTF">2026-03-13T15:38:50Z</dcterms:modified>
</cp:coreProperties>
</file>